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0"/>
  </p:notesMasterIdLst>
  <p:sldIdLst>
    <p:sldId id="263" r:id="rId2"/>
    <p:sldId id="266" r:id="rId3"/>
    <p:sldId id="267" r:id="rId4"/>
    <p:sldId id="361" r:id="rId5"/>
    <p:sldId id="388" r:id="rId6"/>
    <p:sldId id="269" r:id="rId7"/>
    <p:sldId id="274" r:id="rId8"/>
    <p:sldId id="325" r:id="rId9"/>
    <p:sldId id="275" r:id="rId10"/>
    <p:sldId id="276" r:id="rId11"/>
    <p:sldId id="285" r:id="rId12"/>
    <p:sldId id="287" r:id="rId13"/>
    <p:sldId id="390" r:id="rId14"/>
    <p:sldId id="391" r:id="rId15"/>
    <p:sldId id="357" r:id="rId16"/>
    <p:sldId id="358" r:id="rId17"/>
    <p:sldId id="355" r:id="rId18"/>
    <p:sldId id="356" r:id="rId19"/>
    <p:sldId id="359" r:id="rId20"/>
    <p:sldId id="272" r:id="rId21"/>
    <p:sldId id="295" r:id="rId22"/>
    <p:sldId id="289" r:id="rId23"/>
    <p:sldId id="290" r:id="rId24"/>
    <p:sldId id="291" r:id="rId25"/>
    <p:sldId id="292" r:id="rId26"/>
    <p:sldId id="293" r:id="rId27"/>
    <p:sldId id="294" r:id="rId28"/>
    <p:sldId id="296" r:id="rId29"/>
    <p:sldId id="297" r:id="rId30"/>
    <p:sldId id="299" r:id="rId31"/>
    <p:sldId id="300" r:id="rId32"/>
    <p:sldId id="301" r:id="rId33"/>
    <p:sldId id="302" r:id="rId34"/>
    <p:sldId id="303" r:id="rId35"/>
    <p:sldId id="298" r:id="rId36"/>
    <p:sldId id="305" r:id="rId37"/>
    <p:sldId id="312" r:id="rId38"/>
    <p:sldId id="308" r:id="rId39"/>
    <p:sldId id="309" r:id="rId40"/>
    <p:sldId id="310" r:id="rId41"/>
    <p:sldId id="362" r:id="rId42"/>
    <p:sldId id="363" r:id="rId43"/>
    <p:sldId id="364" r:id="rId44"/>
    <p:sldId id="365" r:id="rId45"/>
    <p:sldId id="366" r:id="rId46"/>
    <p:sldId id="368" r:id="rId47"/>
    <p:sldId id="369" r:id="rId48"/>
    <p:sldId id="370" r:id="rId49"/>
    <p:sldId id="304"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60" r:id="rId68"/>
    <p:sldId id="257" r:id="rId69"/>
  </p:sldIdLst>
  <p:sldSz cx="9144000" cy="6858000" type="screen4x3"/>
  <p:notesSz cx="6858000" cy="9144000"/>
  <p:embeddedFontLst>
    <p:embeddedFont>
      <p:font typeface="华文楷体" panose="02010600040101010101" pitchFamily="2" charset="-122"/>
      <p:regular r:id="rId71"/>
    </p:embeddedFont>
    <p:embeddedFont>
      <p:font typeface="Tahoma" panose="020B0604030504040204" pitchFamily="34" charset="0"/>
      <p:regular r:id="rId72"/>
      <p:bold r:id="rId73"/>
    </p:embeddedFont>
    <p:embeddedFont>
      <p:font typeface="华文行楷" panose="02010800040101010101" pitchFamily="2" charset="-122"/>
      <p:regular r:id="rId74"/>
    </p:embeddedFont>
    <p:embeddedFont>
      <p:font typeface="Calibri" panose="020F0502020204030204" pitchFamily="34" charset="0"/>
      <p:regular r:id="rId75"/>
      <p:bold r:id="rId76"/>
      <p:italic r:id="rId77"/>
      <p:boldItalic r:id="rId78"/>
    </p:embeddedFont>
    <p:embeddedFont>
      <p:font typeface="楷体" panose="02010609060101010101" pitchFamily="49" charset="-122"/>
      <p:regular r:id="rId79"/>
    </p:embeddedFont>
    <p:embeddedFont>
      <p:font typeface="微软雅黑" panose="020B0503020204020204" pitchFamily="34" charset="-122"/>
      <p:regular r:id="rId80"/>
      <p:bold r:id="rId81"/>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F9EE4"/>
    <a:srgbClr val="25C6FF"/>
    <a:srgbClr val="980298"/>
    <a:srgbClr val="AA02AA"/>
    <a:srgbClr val="8B038B"/>
    <a:srgbClr val="DE5500"/>
    <a:srgbClr val="C049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9" autoAdjust="0"/>
    <p:restoredTop sz="81100" autoAdjust="0"/>
  </p:normalViewPr>
  <p:slideViewPr>
    <p:cSldViewPr>
      <p:cViewPr varScale="1">
        <p:scale>
          <a:sx n="95" d="100"/>
          <a:sy n="95" d="100"/>
        </p:scale>
        <p:origin x="1758"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696"/>
    </p:cViewPr>
  </p:sorterViewPr>
  <p:notesViewPr>
    <p:cSldViewPr>
      <p:cViewPr varScale="1">
        <p:scale>
          <a:sx n="58" d="100"/>
          <a:sy n="58" d="100"/>
        </p:scale>
        <p:origin x="-260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67.xml"/></Relationships>
</file>

<file path=ppt/diagrams/_rels/data1.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slide" Target="../slides/slide20.xml"/><Relationship Id="rId1" Type="http://schemas.openxmlformats.org/officeDocument/2006/relationships/slide" Target="../slides/slide3.xml"/><Relationship Id="rId4" Type="http://schemas.openxmlformats.org/officeDocument/2006/relationships/slide" Target="../slides/slide34.xml"/></Relationships>
</file>

<file path=ppt/diagrams/_rels/data2.xml.rels><?xml version="1.0" encoding="UTF-8" standalone="yes"?>
<Relationships xmlns="http://schemas.openxmlformats.org/package/2006/relationships"><Relationship Id="rId8" Type="http://schemas.openxmlformats.org/officeDocument/2006/relationships/hyperlink" Target="chap09.pdf" TargetMode="External"/><Relationship Id="rId3" Type="http://schemas.openxmlformats.org/officeDocument/2006/relationships/hyperlink" Target="chap06.pdf" TargetMode="External"/><Relationship Id="rId7" Type="http://schemas.openxmlformats.org/officeDocument/2006/relationships/hyperlink" Target="chap11.pdf" TargetMode="External"/><Relationship Id="rId2" Type="http://schemas.openxmlformats.org/officeDocument/2006/relationships/hyperlink" Target="chap04.pdf" TargetMode="External"/><Relationship Id="rId1" Type="http://schemas.openxmlformats.org/officeDocument/2006/relationships/hyperlink" Target="chap02.pdf" TargetMode="External"/><Relationship Id="rId6" Type="http://schemas.openxmlformats.org/officeDocument/2006/relationships/hyperlink" Target="chap01.pdf" TargetMode="External"/><Relationship Id="rId5" Type="http://schemas.openxmlformats.org/officeDocument/2006/relationships/hyperlink" Target="chap05.pdf" TargetMode="External"/><Relationship Id="rId4" Type="http://schemas.openxmlformats.org/officeDocument/2006/relationships/hyperlink" Target="chap03.pdf" TargetMode="External"/></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B0EFF-F55C-4BE0-BB1F-AD664D810A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0A2C7DE3-1782-42FA-8D42-3AD177387D73}">
      <dgm:prSet/>
      <dgm:spPr/>
      <dgm:t>
        <a:bodyPr/>
        <a:lstStyle/>
        <a:p>
          <a:pPr rtl="0"/>
          <a:r>
            <a:rPr lang="zh-CN" b="1" dirty="0" smtClean="0">
              <a:latin typeface="微软雅黑" panose="020B0503020204020204" pitchFamily="34" charset="-122"/>
              <a:ea typeface="微软雅黑" panose="020B0503020204020204" pitchFamily="34" charset="-122"/>
            </a:rPr>
            <a:t>第一节 </a:t>
          </a:r>
          <a:r>
            <a:rPr lang="zh-CN" altLang="en-US" b="1" dirty="0" smtClean="0">
              <a:latin typeface="微软雅黑" panose="020B0503020204020204" pitchFamily="34" charset="-122"/>
              <a:ea typeface="微软雅黑" panose="020B0503020204020204" pitchFamily="34" charset="-122"/>
            </a:rPr>
            <a:t>复杂的信息</a:t>
          </a:r>
          <a:r>
            <a:rPr lang="zh-CN" b="1" dirty="0" smtClean="0">
              <a:latin typeface="微软雅黑" panose="020B0503020204020204" pitchFamily="34" charset="-122"/>
              <a:ea typeface="微软雅黑" panose="020B0503020204020204" pitchFamily="34" charset="-122"/>
            </a:rPr>
            <a:t>安全</a:t>
          </a:r>
          <a:endParaRPr lang="zh-CN" b="1"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51361ED-5468-4AE3-9184-B87CC6480225}" type="parTrans" cxnId="{D68D7EAD-1FBF-469C-BB3F-827EEF75E2AA}">
      <dgm:prSet/>
      <dgm:spPr/>
      <dgm:t>
        <a:bodyPr/>
        <a:lstStyle/>
        <a:p>
          <a:endParaRPr lang="zh-CN" altLang="en-US" b="1">
            <a:latin typeface="微软雅黑" panose="020B0503020204020204" pitchFamily="34" charset="-122"/>
            <a:ea typeface="微软雅黑" panose="020B0503020204020204" pitchFamily="34" charset="-122"/>
          </a:endParaRPr>
        </a:p>
      </dgm:t>
    </dgm:pt>
    <dgm:pt modelId="{113C26FC-82CE-4469-ACFB-6C678660585B}" type="sibTrans" cxnId="{D68D7EAD-1FBF-469C-BB3F-827EEF75E2AA}">
      <dgm:prSet/>
      <dgm:spPr/>
      <dgm:t>
        <a:bodyPr/>
        <a:lstStyle/>
        <a:p>
          <a:endParaRPr lang="zh-CN" altLang="en-US" b="1">
            <a:latin typeface="微软雅黑" panose="020B0503020204020204" pitchFamily="34" charset="-122"/>
            <a:ea typeface="微软雅黑" panose="020B0503020204020204" pitchFamily="34" charset="-122"/>
          </a:endParaRPr>
        </a:p>
      </dgm:t>
    </dgm:pt>
    <dgm:pt modelId="{F5256226-021A-48E4-88C1-0251BB4DFE5E}">
      <dgm:prSet/>
      <dgm:spPr/>
      <dgm:t>
        <a:bodyPr/>
        <a:lstStyle/>
        <a:p>
          <a:pPr rtl="0"/>
          <a:r>
            <a:rPr lang="zh-CN" b="1" dirty="0" smtClean="0">
              <a:latin typeface="微软雅黑" panose="020B0503020204020204" pitchFamily="34" charset="-122"/>
              <a:ea typeface="微软雅黑" panose="020B0503020204020204" pitchFamily="34" charset="-122"/>
            </a:rPr>
            <a:t>信息安全的复杂性</a:t>
          </a:r>
          <a:endParaRPr lang="zh-CN" b="1" dirty="0">
            <a:latin typeface="微软雅黑" panose="020B0503020204020204" pitchFamily="34" charset="-122"/>
            <a:ea typeface="微软雅黑" panose="020B0503020204020204" pitchFamily="34" charset="-122"/>
          </a:endParaRPr>
        </a:p>
      </dgm:t>
    </dgm:pt>
    <dgm:pt modelId="{E75357D3-7F48-4590-B440-4DBC9DD16336}" type="parTrans" cxnId="{FE7923F2-FB3E-4A6F-A6D0-CC3C557DE7A6}">
      <dgm:prSet/>
      <dgm:spPr/>
      <dgm:t>
        <a:bodyPr/>
        <a:lstStyle/>
        <a:p>
          <a:endParaRPr lang="zh-CN" altLang="en-US" b="1">
            <a:latin typeface="微软雅黑" panose="020B0503020204020204" pitchFamily="34" charset="-122"/>
            <a:ea typeface="微软雅黑" panose="020B0503020204020204" pitchFamily="34" charset="-122"/>
          </a:endParaRPr>
        </a:p>
      </dgm:t>
    </dgm:pt>
    <dgm:pt modelId="{1DBA46B8-1E90-4DF0-A870-D8A0C218F8AA}" type="sibTrans" cxnId="{FE7923F2-FB3E-4A6F-A6D0-CC3C557DE7A6}">
      <dgm:prSet/>
      <dgm:spPr/>
      <dgm:t>
        <a:bodyPr/>
        <a:lstStyle/>
        <a:p>
          <a:endParaRPr lang="zh-CN" altLang="en-US" b="1">
            <a:latin typeface="微软雅黑" panose="020B0503020204020204" pitchFamily="34" charset="-122"/>
            <a:ea typeface="微软雅黑" panose="020B0503020204020204" pitchFamily="34" charset="-122"/>
          </a:endParaRPr>
        </a:p>
      </dgm:t>
    </dgm:pt>
    <dgm:pt modelId="{DD88CBB5-4FEB-497B-8CD1-7428EC84047A}">
      <dgm:prSet/>
      <dgm:spPr/>
      <dgm:t>
        <a:bodyPr/>
        <a:lstStyle/>
        <a:p>
          <a:pPr rtl="0"/>
          <a:r>
            <a:rPr lang="zh-CN" b="1" dirty="0" smtClean="0">
              <a:latin typeface="微软雅黑" panose="020B0503020204020204" pitchFamily="34" charset="-122"/>
              <a:ea typeface="微软雅黑" panose="020B0503020204020204" pitchFamily="34" charset="-122"/>
            </a:rPr>
            <a:t>安全框架</a:t>
          </a:r>
          <a:r>
            <a:rPr lang="zh-CN" altLang="en-US" b="1" dirty="0" smtClean="0">
              <a:latin typeface="微软雅黑" panose="020B0503020204020204" pitchFamily="34" charset="-122"/>
              <a:ea typeface="微软雅黑" panose="020B0503020204020204" pitchFamily="34" charset="-122"/>
            </a:rPr>
            <a:t>与模型</a:t>
          </a:r>
          <a:endParaRPr lang="zh-CN" b="1" dirty="0">
            <a:latin typeface="微软雅黑" panose="020B0503020204020204" pitchFamily="34" charset="-122"/>
            <a:ea typeface="微软雅黑" panose="020B0503020204020204" pitchFamily="34" charset="-122"/>
          </a:endParaRPr>
        </a:p>
      </dgm:t>
    </dgm:pt>
    <dgm:pt modelId="{79F0217D-CD3B-4DBD-87AE-597C7CA2C78D}" type="parTrans" cxnId="{0194AEB0-C1F8-469D-87AA-694702D000E9}">
      <dgm:prSet/>
      <dgm:spPr/>
      <dgm:t>
        <a:bodyPr/>
        <a:lstStyle/>
        <a:p>
          <a:endParaRPr lang="zh-CN" altLang="en-US" b="1">
            <a:latin typeface="微软雅黑" panose="020B0503020204020204" pitchFamily="34" charset="-122"/>
            <a:ea typeface="微软雅黑" panose="020B0503020204020204" pitchFamily="34" charset="-122"/>
          </a:endParaRPr>
        </a:p>
      </dgm:t>
    </dgm:pt>
    <dgm:pt modelId="{5C7B157E-13C9-4FFE-9096-DB3DCFD4A36B}" type="sibTrans" cxnId="{0194AEB0-C1F8-469D-87AA-694702D000E9}">
      <dgm:prSet/>
      <dgm:spPr/>
      <dgm:t>
        <a:bodyPr/>
        <a:lstStyle/>
        <a:p>
          <a:endParaRPr lang="zh-CN" altLang="en-US" b="1">
            <a:latin typeface="微软雅黑" panose="020B0503020204020204" pitchFamily="34" charset="-122"/>
            <a:ea typeface="微软雅黑" panose="020B0503020204020204" pitchFamily="34" charset="-122"/>
          </a:endParaRPr>
        </a:p>
      </dgm:t>
    </dgm:pt>
    <dgm:pt modelId="{3CA554F9-1A7B-40CA-B533-6959AC4BD239}">
      <dgm:prSet/>
      <dgm:spPr/>
      <dgm:t>
        <a:bodyPr/>
        <a:lstStyle/>
        <a:p>
          <a:pPr rtl="0"/>
          <a:r>
            <a:rPr lang="zh-CN" b="1" smtClean="0">
              <a:latin typeface="微软雅黑" panose="020B0503020204020204" pitchFamily="34" charset="-122"/>
              <a:ea typeface="微软雅黑" panose="020B0503020204020204" pitchFamily="34" charset="-122"/>
            </a:rPr>
            <a:t>第二节 密码学的历史</a:t>
          </a:r>
          <a:endParaRPr lang="zh-CN" b="1">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6A6BC590-D18B-4F62-AEB7-629BF4CDC815}" type="parTrans" cxnId="{95052D71-DD36-48D9-92FE-23FB1390BDD8}">
      <dgm:prSet/>
      <dgm:spPr/>
      <dgm:t>
        <a:bodyPr/>
        <a:lstStyle/>
        <a:p>
          <a:endParaRPr lang="zh-CN" altLang="en-US" b="1">
            <a:latin typeface="微软雅黑" panose="020B0503020204020204" pitchFamily="34" charset="-122"/>
            <a:ea typeface="微软雅黑" panose="020B0503020204020204" pitchFamily="34" charset="-122"/>
          </a:endParaRPr>
        </a:p>
      </dgm:t>
    </dgm:pt>
    <dgm:pt modelId="{C2F1FC04-C7C0-48ED-8B6F-E119E15B27E8}" type="sibTrans" cxnId="{95052D71-DD36-48D9-92FE-23FB1390BDD8}">
      <dgm:prSet/>
      <dgm:spPr/>
      <dgm:t>
        <a:bodyPr/>
        <a:lstStyle/>
        <a:p>
          <a:endParaRPr lang="zh-CN" altLang="en-US" b="1">
            <a:latin typeface="微软雅黑" panose="020B0503020204020204" pitchFamily="34" charset="-122"/>
            <a:ea typeface="微软雅黑" panose="020B0503020204020204" pitchFamily="34" charset="-122"/>
          </a:endParaRPr>
        </a:p>
      </dgm:t>
    </dgm:pt>
    <dgm:pt modelId="{5AEF2FDB-12CE-46CE-8A2A-8F8D4F5B5526}">
      <dgm:prSet/>
      <dgm:spPr/>
      <dgm:t>
        <a:bodyPr/>
        <a:lstStyle/>
        <a:p>
          <a:pPr rtl="0"/>
          <a:r>
            <a:rPr lang="zh-CN" b="1" smtClean="0">
              <a:latin typeface="微软雅黑" panose="020B0503020204020204" pitchFamily="34" charset="-122"/>
              <a:ea typeface="微软雅黑" panose="020B0503020204020204" pitchFamily="34" charset="-122"/>
            </a:rPr>
            <a:t>第三节 密码学基本概念</a:t>
          </a:r>
          <a:endParaRPr lang="zh-CN" b="1">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B5FF2E61-1BD3-4E32-9A7C-6AE309076998}" type="parTrans" cxnId="{85574B70-79BD-481B-B058-26527023C8A8}">
      <dgm:prSet/>
      <dgm:spPr/>
      <dgm:t>
        <a:bodyPr/>
        <a:lstStyle/>
        <a:p>
          <a:endParaRPr lang="zh-CN" altLang="en-US" b="1">
            <a:latin typeface="微软雅黑" panose="020B0503020204020204" pitchFamily="34" charset="-122"/>
            <a:ea typeface="微软雅黑" panose="020B0503020204020204" pitchFamily="34" charset="-122"/>
          </a:endParaRPr>
        </a:p>
      </dgm:t>
    </dgm:pt>
    <dgm:pt modelId="{7BC4588D-7E19-4F04-B9AB-54820CD97902}" type="sibTrans" cxnId="{85574B70-79BD-481B-B058-26527023C8A8}">
      <dgm:prSet/>
      <dgm:spPr/>
      <dgm:t>
        <a:bodyPr/>
        <a:lstStyle/>
        <a:p>
          <a:endParaRPr lang="zh-CN" altLang="en-US" b="1">
            <a:latin typeface="微软雅黑" panose="020B0503020204020204" pitchFamily="34" charset="-122"/>
            <a:ea typeface="微软雅黑" panose="020B0503020204020204" pitchFamily="34" charset="-122"/>
          </a:endParaRPr>
        </a:p>
      </dgm:t>
    </dgm:pt>
    <dgm:pt modelId="{90247E17-8CA6-49D1-A1F9-C22EC60F7863}">
      <dgm:prSet/>
      <dgm:spPr/>
      <dgm:t>
        <a:bodyPr/>
        <a:lstStyle/>
        <a:p>
          <a:pPr rtl="0"/>
          <a:r>
            <a:rPr lang="zh-CN" b="1" dirty="0" smtClean="0">
              <a:latin typeface="微软雅黑" panose="020B0503020204020204" pitchFamily="34" charset="-122"/>
              <a:ea typeface="微软雅黑" panose="020B0503020204020204" pitchFamily="34" charset="-122"/>
            </a:rPr>
            <a:t>基本术语、基本模型、基本原则</a:t>
          </a:r>
          <a:r>
            <a:rPr lang="zh-CN" altLang="en-US" b="1" dirty="0" smtClean="0">
              <a:latin typeface="微软雅黑" panose="020B0503020204020204" pitchFamily="34" charset="-122"/>
              <a:ea typeface="微软雅黑" panose="020B0503020204020204" pitchFamily="34" charset="-122"/>
            </a:rPr>
            <a:t>、</a:t>
          </a:r>
          <a:r>
            <a:rPr lang="zh-CN" b="1" dirty="0" smtClean="0">
              <a:latin typeface="微软雅黑" panose="020B0503020204020204" pitchFamily="34" charset="-122"/>
              <a:ea typeface="微软雅黑" panose="020B0503020204020204" pitchFamily="34" charset="-122"/>
            </a:rPr>
            <a:t>基本参数</a:t>
          </a:r>
          <a:endParaRPr lang="zh-CN" b="1" dirty="0">
            <a:latin typeface="微软雅黑" panose="020B0503020204020204" pitchFamily="34" charset="-122"/>
            <a:ea typeface="微软雅黑" panose="020B0503020204020204" pitchFamily="34" charset="-122"/>
          </a:endParaRPr>
        </a:p>
      </dgm:t>
    </dgm:pt>
    <dgm:pt modelId="{5C8ADAE7-388C-48B0-91A4-3CDA04E11C78}" type="parTrans" cxnId="{25070ACE-8312-4CD7-8EED-8799C051117E}">
      <dgm:prSet/>
      <dgm:spPr/>
      <dgm:t>
        <a:bodyPr/>
        <a:lstStyle/>
        <a:p>
          <a:endParaRPr lang="zh-CN" altLang="en-US" b="1">
            <a:latin typeface="微软雅黑" panose="020B0503020204020204" pitchFamily="34" charset="-122"/>
            <a:ea typeface="微软雅黑" panose="020B0503020204020204" pitchFamily="34" charset="-122"/>
          </a:endParaRPr>
        </a:p>
      </dgm:t>
    </dgm:pt>
    <dgm:pt modelId="{D76B71D7-B45D-4A34-8E95-6C28A565174A}" type="sibTrans" cxnId="{25070ACE-8312-4CD7-8EED-8799C051117E}">
      <dgm:prSet/>
      <dgm:spPr/>
      <dgm:t>
        <a:bodyPr/>
        <a:lstStyle/>
        <a:p>
          <a:endParaRPr lang="zh-CN" altLang="en-US" b="1">
            <a:latin typeface="微软雅黑" panose="020B0503020204020204" pitchFamily="34" charset="-122"/>
            <a:ea typeface="微软雅黑" panose="020B0503020204020204" pitchFamily="34" charset="-122"/>
          </a:endParaRPr>
        </a:p>
      </dgm:t>
    </dgm:pt>
    <dgm:pt modelId="{26DE46A3-D731-4E43-8593-237249E52A8B}">
      <dgm:prSet/>
      <dgm:spPr/>
      <dgm:t>
        <a:bodyPr/>
        <a:lstStyle/>
        <a:p>
          <a:pPr rtl="0"/>
          <a:r>
            <a:rPr lang="zh-CN" b="1" dirty="0" smtClean="0">
              <a:latin typeface="微软雅黑" panose="020B0503020204020204" pitchFamily="34" charset="-122"/>
              <a:ea typeface="微软雅黑" panose="020B0503020204020204" pitchFamily="34" charset="-122"/>
            </a:rPr>
            <a:t>安全的种类</a:t>
          </a:r>
          <a:r>
            <a:rPr lang="zh-CN" altLang="en-US" b="1" dirty="0" smtClean="0">
              <a:latin typeface="微软雅黑" panose="020B0503020204020204" pitchFamily="34" charset="-122"/>
              <a:ea typeface="微软雅黑" panose="020B0503020204020204" pitchFamily="34" charset="-122"/>
            </a:rPr>
            <a:t>、</a:t>
          </a:r>
          <a:r>
            <a:rPr lang="zh-CN" b="1" dirty="0" smtClean="0">
              <a:latin typeface="微软雅黑" panose="020B0503020204020204" pitchFamily="34" charset="-122"/>
              <a:ea typeface="微软雅黑" panose="020B0503020204020204" pitchFamily="34" charset="-122"/>
            </a:rPr>
            <a:t>密码分析基本类型</a:t>
          </a:r>
          <a:endParaRPr lang="zh-CN" b="1" dirty="0">
            <a:latin typeface="微软雅黑" panose="020B0503020204020204" pitchFamily="34" charset="-122"/>
            <a:ea typeface="微软雅黑" panose="020B0503020204020204" pitchFamily="34" charset="-122"/>
          </a:endParaRPr>
        </a:p>
      </dgm:t>
    </dgm:pt>
    <dgm:pt modelId="{AE956029-1609-4E7F-8443-C672459C95F9}" type="parTrans" cxnId="{9715123D-0C7F-402A-A388-4D539B65CDAB}">
      <dgm:prSet/>
      <dgm:spPr/>
      <dgm:t>
        <a:bodyPr/>
        <a:lstStyle/>
        <a:p>
          <a:endParaRPr lang="zh-CN" altLang="en-US" b="1">
            <a:latin typeface="微软雅黑" panose="020B0503020204020204" pitchFamily="34" charset="-122"/>
            <a:ea typeface="微软雅黑" panose="020B0503020204020204" pitchFamily="34" charset="-122"/>
          </a:endParaRPr>
        </a:p>
      </dgm:t>
    </dgm:pt>
    <dgm:pt modelId="{595B3C68-DCF8-470C-9094-D9440C7E160F}" type="sibTrans" cxnId="{9715123D-0C7F-402A-A388-4D539B65CDAB}">
      <dgm:prSet/>
      <dgm:spPr/>
      <dgm:t>
        <a:bodyPr/>
        <a:lstStyle/>
        <a:p>
          <a:endParaRPr lang="zh-CN" altLang="en-US" b="1">
            <a:latin typeface="微软雅黑" panose="020B0503020204020204" pitchFamily="34" charset="-122"/>
            <a:ea typeface="微软雅黑" panose="020B0503020204020204" pitchFamily="34" charset="-122"/>
          </a:endParaRPr>
        </a:p>
      </dgm:t>
    </dgm:pt>
    <dgm:pt modelId="{2E6469B9-BFF9-4AF7-B334-5C87DFF80769}">
      <dgm:prSet/>
      <dgm:spPr/>
      <dgm:t>
        <a:bodyPr/>
        <a:lstStyle/>
        <a:p>
          <a:pPr rtl="0"/>
          <a:r>
            <a:rPr lang="zh-CN" b="1" dirty="0" smtClean="0">
              <a:latin typeface="微软雅黑" panose="020B0503020204020204" pitchFamily="34" charset="-122"/>
              <a:ea typeface="微软雅黑" panose="020B0503020204020204" pitchFamily="34" charset="-122"/>
            </a:rPr>
            <a:t>密码体制分类</a:t>
          </a:r>
          <a:endParaRPr lang="zh-CN" b="1" dirty="0">
            <a:latin typeface="微软雅黑" panose="020B0503020204020204" pitchFamily="34" charset="-122"/>
            <a:ea typeface="微软雅黑" panose="020B0503020204020204" pitchFamily="34" charset="-122"/>
          </a:endParaRPr>
        </a:p>
      </dgm:t>
    </dgm:pt>
    <dgm:pt modelId="{9C7FC34E-5E9F-4809-947B-6F1CC4EC9974}" type="parTrans" cxnId="{B8DCB8CF-029C-42A7-A631-E6C0DA5B0A25}">
      <dgm:prSet/>
      <dgm:spPr/>
      <dgm:t>
        <a:bodyPr/>
        <a:lstStyle/>
        <a:p>
          <a:endParaRPr lang="zh-CN" altLang="en-US" b="1">
            <a:latin typeface="微软雅黑" panose="020B0503020204020204" pitchFamily="34" charset="-122"/>
            <a:ea typeface="微软雅黑" panose="020B0503020204020204" pitchFamily="34" charset="-122"/>
          </a:endParaRPr>
        </a:p>
      </dgm:t>
    </dgm:pt>
    <dgm:pt modelId="{9132B83B-C0F6-4419-981D-AACA70D69584}" type="sibTrans" cxnId="{B8DCB8CF-029C-42A7-A631-E6C0DA5B0A25}">
      <dgm:prSet/>
      <dgm:spPr/>
      <dgm:t>
        <a:bodyPr/>
        <a:lstStyle/>
        <a:p>
          <a:endParaRPr lang="zh-CN" altLang="en-US" b="1">
            <a:latin typeface="微软雅黑" panose="020B0503020204020204" pitchFamily="34" charset="-122"/>
            <a:ea typeface="微软雅黑" panose="020B0503020204020204" pitchFamily="34" charset="-122"/>
          </a:endParaRPr>
        </a:p>
      </dgm:t>
    </dgm:pt>
    <dgm:pt modelId="{62956577-0BE8-4036-928D-191F0330532A}">
      <dgm:prSet/>
      <dgm:spPr/>
      <dgm:t>
        <a:bodyPr/>
        <a:lstStyle/>
        <a:p>
          <a:pPr rtl="0"/>
          <a:r>
            <a:rPr lang="zh-CN" b="1" dirty="0" smtClean="0">
              <a:latin typeface="微软雅黑" panose="020B0503020204020204" pitchFamily="34" charset="-122"/>
              <a:ea typeface="微软雅黑" panose="020B0503020204020204" pitchFamily="34" charset="-122"/>
            </a:rPr>
            <a:t>第四节 </a:t>
          </a:r>
          <a:r>
            <a:rPr lang="zh-CN" altLang="en-US" b="1" dirty="0" smtClean="0">
              <a:latin typeface="微软雅黑" panose="020B0503020204020204" pitchFamily="34" charset="-122"/>
              <a:ea typeface="微软雅黑" panose="020B0503020204020204" pitchFamily="34" charset="-122"/>
            </a:rPr>
            <a:t>密码功能的使用</a:t>
          </a:r>
          <a:endParaRPr lang="zh-CN" b="1"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F244169B-8791-41DF-A3BE-FFDA422BE68D}" type="parTrans" cxnId="{5CFE3CE7-0A6D-4E59-A8CA-5A8E3F73E51C}">
      <dgm:prSet/>
      <dgm:spPr/>
      <dgm:t>
        <a:bodyPr/>
        <a:lstStyle/>
        <a:p>
          <a:endParaRPr lang="zh-CN" altLang="en-US" b="1">
            <a:latin typeface="微软雅黑" panose="020B0503020204020204" pitchFamily="34" charset="-122"/>
            <a:ea typeface="微软雅黑" panose="020B0503020204020204" pitchFamily="34" charset="-122"/>
          </a:endParaRPr>
        </a:p>
      </dgm:t>
    </dgm:pt>
    <dgm:pt modelId="{D428909C-88A1-4C0D-BED0-107E8A3837FF}" type="sibTrans" cxnId="{5CFE3CE7-0A6D-4E59-A8CA-5A8E3F73E51C}">
      <dgm:prSet/>
      <dgm:spPr/>
      <dgm:t>
        <a:bodyPr/>
        <a:lstStyle/>
        <a:p>
          <a:endParaRPr lang="zh-CN" altLang="en-US" b="1">
            <a:latin typeface="微软雅黑" panose="020B0503020204020204" pitchFamily="34" charset="-122"/>
            <a:ea typeface="微软雅黑" panose="020B0503020204020204" pitchFamily="34" charset="-122"/>
          </a:endParaRPr>
        </a:p>
      </dgm:t>
    </dgm:pt>
    <dgm:pt modelId="{9983B36B-375B-42AC-AB9B-A6192BACA4DE}">
      <dgm:prSet/>
      <dgm:spPr/>
      <dgm:t>
        <a:bodyPr/>
        <a:lstStyle/>
        <a:p>
          <a:pPr rtl="0"/>
          <a:r>
            <a:rPr lang="zh-CN" altLang="en-US" b="1" dirty="0" smtClean="0">
              <a:latin typeface="微软雅黑" panose="020B0503020204020204" pitchFamily="34" charset="-122"/>
              <a:ea typeface="微软雅黑" panose="020B0503020204020204" pitchFamily="34" charset="-122"/>
            </a:rPr>
            <a:t>端到端加密、链路加密</a:t>
          </a:r>
          <a:endParaRPr lang="zh-CN" b="1"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5E69A682-7314-4AA5-8BAD-3A7B00CE5F83}" type="parTrans" cxnId="{90D73075-6709-43A9-9FBD-4D59FEF3388E}">
      <dgm:prSet/>
      <dgm:spPr/>
      <dgm:t>
        <a:bodyPr/>
        <a:lstStyle/>
        <a:p>
          <a:endParaRPr lang="zh-CN" altLang="en-US" b="1">
            <a:latin typeface="微软雅黑" panose="020B0503020204020204" pitchFamily="34" charset="-122"/>
            <a:ea typeface="微软雅黑" panose="020B0503020204020204" pitchFamily="34" charset="-122"/>
          </a:endParaRPr>
        </a:p>
      </dgm:t>
    </dgm:pt>
    <dgm:pt modelId="{CBDC0EA9-2C3D-4009-85D7-46147040507E}" type="sibTrans" cxnId="{90D73075-6709-43A9-9FBD-4D59FEF3388E}">
      <dgm:prSet/>
      <dgm:spPr/>
      <dgm:t>
        <a:bodyPr/>
        <a:lstStyle/>
        <a:p>
          <a:endParaRPr lang="zh-CN" altLang="en-US" b="1">
            <a:latin typeface="微软雅黑" panose="020B0503020204020204" pitchFamily="34" charset="-122"/>
            <a:ea typeface="微软雅黑" panose="020B0503020204020204" pitchFamily="34" charset="-122"/>
          </a:endParaRPr>
        </a:p>
      </dgm:t>
    </dgm:pt>
    <dgm:pt modelId="{228FA734-DEDB-4B54-9E8C-1A1F806C9A94}">
      <dgm:prSet/>
      <dgm:spPr/>
      <dgm:t>
        <a:bodyPr/>
        <a:lstStyle/>
        <a:p>
          <a:pPr rtl="0"/>
          <a:r>
            <a:rPr lang="zh-CN" altLang="en-US" b="1" dirty="0" smtClean="0">
              <a:latin typeface="微软雅黑" panose="020B0503020204020204" pitchFamily="34" charset="-122"/>
              <a:ea typeface="微软雅黑" panose="020B0503020204020204" pitchFamily="34" charset="-122"/>
            </a:rPr>
            <a:t>密钥管理</a:t>
          </a:r>
          <a:endParaRPr lang="zh-CN" b="1" dirty="0">
            <a:latin typeface="微软雅黑" panose="020B0503020204020204" pitchFamily="34" charset="-122"/>
            <a:ea typeface="微软雅黑" panose="020B0503020204020204" pitchFamily="34" charset="-122"/>
          </a:endParaRPr>
        </a:p>
      </dgm:t>
      <dgm:extLst/>
    </dgm:pt>
    <dgm:pt modelId="{31165F1A-444C-4568-A5F1-274AEE960717}" type="parTrans" cxnId="{9197E9C7-79B4-49F0-BCF4-78998C46D4E7}">
      <dgm:prSet/>
      <dgm:spPr/>
      <dgm:t>
        <a:bodyPr/>
        <a:lstStyle/>
        <a:p>
          <a:endParaRPr lang="zh-CN" altLang="en-US" b="1">
            <a:latin typeface="微软雅黑" panose="020B0503020204020204" pitchFamily="34" charset="-122"/>
            <a:ea typeface="微软雅黑" panose="020B0503020204020204" pitchFamily="34" charset="-122"/>
          </a:endParaRPr>
        </a:p>
      </dgm:t>
    </dgm:pt>
    <dgm:pt modelId="{10604B5E-2B95-46CB-A085-C7A5266021B0}" type="sibTrans" cxnId="{9197E9C7-79B4-49F0-BCF4-78998C46D4E7}">
      <dgm:prSet/>
      <dgm:spPr/>
      <dgm:t>
        <a:bodyPr/>
        <a:lstStyle/>
        <a:p>
          <a:endParaRPr lang="zh-CN" altLang="en-US" b="1">
            <a:latin typeface="微软雅黑" panose="020B0503020204020204" pitchFamily="34" charset="-122"/>
            <a:ea typeface="微软雅黑" panose="020B0503020204020204" pitchFamily="34" charset="-122"/>
          </a:endParaRPr>
        </a:p>
      </dgm:t>
    </dgm:pt>
    <dgm:pt modelId="{DA8EDFF8-CFD8-4326-A402-5DEC0933F67A}" type="pres">
      <dgm:prSet presAssocID="{28EB0EFF-F55C-4BE0-BB1F-AD664D810A79}" presName="linear" presStyleCnt="0">
        <dgm:presLayoutVars>
          <dgm:animLvl val="lvl"/>
          <dgm:resizeHandles val="exact"/>
        </dgm:presLayoutVars>
      </dgm:prSet>
      <dgm:spPr/>
      <dgm:t>
        <a:bodyPr/>
        <a:lstStyle/>
        <a:p>
          <a:endParaRPr lang="zh-CN" altLang="en-US"/>
        </a:p>
      </dgm:t>
    </dgm:pt>
    <dgm:pt modelId="{03C2CA7F-FF4C-4DD5-AF53-D52358F2D620}" type="pres">
      <dgm:prSet presAssocID="{0A2C7DE3-1782-42FA-8D42-3AD177387D73}" presName="parentText" presStyleLbl="node1" presStyleIdx="0" presStyleCnt="4">
        <dgm:presLayoutVars>
          <dgm:chMax val="0"/>
          <dgm:bulletEnabled val="1"/>
        </dgm:presLayoutVars>
      </dgm:prSet>
      <dgm:spPr/>
      <dgm:t>
        <a:bodyPr/>
        <a:lstStyle/>
        <a:p>
          <a:endParaRPr lang="zh-CN" altLang="en-US"/>
        </a:p>
      </dgm:t>
    </dgm:pt>
    <dgm:pt modelId="{7E35648D-8DCB-4CEA-A98E-3AE7E2E8E432}" type="pres">
      <dgm:prSet presAssocID="{0A2C7DE3-1782-42FA-8D42-3AD177387D73}" presName="childText" presStyleLbl="revTx" presStyleIdx="0" presStyleCnt="3">
        <dgm:presLayoutVars>
          <dgm:bulletEnabled val="1"/>
        </dgm:presLayoutVars>
      </dgm:prSet>
      <dgm:spPr/>
      <dgm:t>
        <a:bodyPr/>
        <a:lstStyle/>
        <a:p>
          <a:endParaRPr lang="zh-CN" altLang="en-US"/>
        </a:p>
      </dgm:t>
    </dgm:pt>
    <dgm:pt modelId="{5A289148-2E91-4B6C-B28F-965260B6A664}" type="pres">
      <dgm:prSet presAssocID="{3CA554F9-1A7B-40CA-B533-6959AC4BD239}" presName="parentText" presStyleLbl="node1" presStyleIdx="1" presStyleCnt="4">
        <dgm:presLayoutVars>
          <dgm:chMax val="0"/>
          <dgm:bulletEnabled val="1"/>
        </dgm:presLayoutVars>
      </dgm:prSet>
      <dgm:spPr/>
      <dgm:t>
        <a:bodyPr/>
        <a:lstStyle/>
        <a:p>
          <a:endParaRPr lang="zh-CN" altLang="en-US"/>
        </a:p>
      </dgm:t>
    </dgm:pt>
    <dgm:pt modelId="{F27B0189-CBCA-4C5A-B432-211E514C5C6F}" type="pres">
      <dgm:prSet presAssocID="{C2F1FC04-C7C0-48ED-8B6F-E119E15B27E8}" presName="spacer" presStyleCnt="0"/>
      <dgm:spPr/>
    </dgm:pt>
    <dgm:pt modelId="{3611EFF2-98C6-49A6-BCE8-86BB65FC14AB}" type="pres">
      <dgm:prSet presAssocID="{5AEF2FDB-12CE-46CE-8A2A-8F8D4F5B5526}" presName="parentText" presStyleLbl="node1" presStyleIdx="2" presStyleCnt="4">
        <dgm:presLayoutVars>
          <dgm:chMax val="0"/>
          <dgm:bulletEnabled val="1"/>
        </dgm:presLayoutVars>
      </dgm:prSet>
      <dgm:spPr/>
      <dgm:t>
        <a:bodyPr/>
        <a:lstStyle/>
        <a:p>
          <a:endParaRPr lang="zh-CN" altLang="en-US"/>
        </a:p>
      </dgm:t>
    </dgm:pt>
    <dgm:pt modelId="{5912CA83-9700-40B4-87C6-AEC213F77356}" type="pres">
      <dgm:prSet presAssocID="{5AEF2FDB-12CE-46CE-8A2A-8F8D4F5B5526}" presName="childText" presStyleLbl="revTx" presStyleIdx="1" presStyleCnt="3">
        <dgm:presLayoutVars>
          <dgm:bulletEnabled val="1"/>
        </dgm:presLayoutVars>
      </dgm:prSet>
      <dgm:spPr/>
      <dgm:t>
        <a:bodyPr/>
        <a:lstStyle/>
        <a:p>
          <a:endParaRPr lang="zh-CN" altLang="en-US"/>
        </a:p>
      </dgm:t>
    </dgm:pt>
    <dgm:pt modelId="{D4767673-0CF5-47F7-927E-E037264CB590}" type="pres">
      <dgm:prSet presAssocID="{62956577-0BE8-4036-928D-191F0330532A}" presName="parentText" presStyleLbl="node1" presStyleIdx="3" presStyleCnt="4">
        <dgm:presLayoutVars>
          <dgm:chMax val="0"/>
          <dgm:bulletEnabled val="1"/>
        </dgm:presLayoutVars>
      </dgm:prSet>
      <dgm:spPr/>
      <dgm:t>
        <a:bodyPr/>
        <a:lstStyle/>
        <a:p>
          <a:endParaRPr lang="zh-CN" altLang="en-US"/>
        </a:p>
      </dgm:t>
    </dgm:pt>
    <dgm:pt modelId="{9E41011B-FB25-4E8E-9A87-A3F4ADBC41C7}" type="pres">
      <dgm:prSet presAssocID="{62956577-0BE8-4036-928D-191F0330532A}" presName="childText" presStyleLbl="revTx" presStyleIdx="2" presStyleCnt="3">
        <dgm:presLayoutVars>
          <dgm:bulletEnabled val="1"/>
        </dgm:presLayoutVars>
      </dgm:prSet>
      <dgm:spPr/>
      <dgm:t>
        <a:bodyPr/>
        <a:lstStyle/>
        <a:p>
          <a:endParaRPr lang="zh-CN" altLang="en-US"/>
        </a:p>
      </dgm:t>
    </dgm:pt>
  </dgm:ptLst>
  <dgm:cxnLst>
    <dgm:cxn modelId="{FE7923F2-FB3E-4A6F-A6D0-CC3C557DE7A6}" srcId="{0A2C7DE3-1782-42FA-8D42-3AD177387D73}" destId="{F5256226-021A-48E4-88C1-0251BB4DFE5E}" srcOrd="0" destOrd="0" parTransId="{E75357D3-7F48-4590-B440-4DBC9DD16336}" sibTransId="{1DBA46B8-1E90-4DF0-A870-D8A0C218F8AA}"/>
    <dgm:cxn modelId="{58573B02-0F64-4BF7-B6FE-E318149D1D36}" type="presOf" srcId="{26DE46A3-D731-4E43-8593-237249E52A8B}" destId="{5912CA83-9700-40B4-87C6-AEC213F77356}" srcOrd="0" destOrd="1" presId="urn:microsoft.com/office/officeart/2005/8/layout/vList2"/>
    <dgm:cxn modelId="{647549B4-1F8C-4E0F-A4CF-A01A6992AD1D}" type="presOf" srcId="{DD88CBB5-4FEB-497B-8CD1-7428EC84047A}" destId="{7E35648D-8DCB-4CEA-A98E-3AE7E2E8E432}" srcOrd="0" destOrd="1" presId="urn:microsoft.com/office/officeart/2005/8/layout/vList2"/>
    <dgm:cxn modelId="{5CFE3CE7-0A6D-4E59-A8CA-5A8E3F73E51C}" srcId="{28EB0EFF-F55C-4BE0-BB1F-AD664D810A79}" destId="{62956577-0BE8-4036-928D-191F0330532A}" srcOrd="3" destOrd="0" parTransId="{F244169B-8791-41DF-A3BE-FFDA422BE68D}" sibTransId="{D428909C-88A1-4C0D-BED0-107E8A3837FF}"/>
    <dgm:cxn modelId="{25070ACE-8312-4CD7-8EED-8799C051117E}" srcId="{5AEF2FDB-12CE-46CE-8A2A-8F8D4F5B5526}" destId="{90247E17-8CA6-49D1-A1F9-C22EC60F7863}" srcOrd="0" destOrd="0" parTransId="{5C8ADAE7-388C-48B0-91A4-3CDA04E11C78}" sibTransId="{D76B71D7-B45D-4A34-8E95-6C28A565174A}"/>
    <dgm:cxn modelId="{473B3B9C-EC82-4BA5-B479-FEEEFFF45C3F}" type="presOf" srcId="{62956577-0BE8-4036-928D-191F0330532A}" destId="{D4767673-0CF5-47F7-927E-E037264CB590}" srcOrd="0" destOrd="0" presId="urn:microsoft.com/office/officeart/2005/8/layout/vList2"/>
    <dgm:cxn modelId="{FDEAFBDF-D613-4A7F-A0A8-67D90B6A0A57}" type="presOf" srcId="{9983B36B-375B-42AC-AB9B-A6192BACA4DE}" destId="{9E41011B-FB25-4E8E-9A87-A3F4ADBC41C7}" srcOrd="0" destOrd="0" presId="urn:microsoft.com/office/officeart/2005/8/layout/vList2"/>
    <dgm:cxn modelId="{B227997A-8F6A-4246-B6A6-6C4AAD4E777D}" type="presOf" srcId="{28EB0EFF-F55C-4BE0-BB1F-AD664D810A79}" destId="{DA8EDFF8-CFD8-4326-A402-5DEC0933F67A}" srcOrd="0" destOrd="0" presId="urn:microsoft.com/office/officeart/2005/8/layout/vList2"/>
    <dgm:cxn modelId="{1DBEA822-CD7D-4CE9-AD3F-862FAB0A7708}" type="presOf" srcId="{3CA554F9-1A7B-40CA-B533-6959AC4BD239}" destId="{5A289148-2E91-4B6C-B28F-965260B6A664}" srcOrd="0" destOrd="0" presId="urn:microsoft.com/office/officeart/2005/8/layout/vList2"/>
    <dgm:cxn modelId="{95052D71-DD36-48D9-92FE-23FB1390BDD8}" srcId="{28EB0EFF-F55C-4BE0-BB1F-AD664D810A79}" destId="{3CA554F9-1A7B-40CA-B533-6959AC4BD239}" srcOrd="1" destOrd="0" parTransId="{6A6BC590-D18B-4F62-AEB7-629BF4CDC815}" sibTransId="{C2F1FC04-C7C0-48ED-8B6F-E119E15B27E8}"/>
    <dgm:cxn modelId="{DCB8E828-0E56-4A98-B308-F2F5833A82DE}" type="presOf" srcId="{0A2C7DE3-1782-42FA-8D42-3AD177387D73}" destId="{03C2CA7F-FF4C-4DD5-AF53-D52358F2D620}" srcOrd="0" destOrd="0" presId="urn:microsoft.com/office/officeart/2005/8/layout/vList2"/>
    <dgm:cxn modelId="{9715123D-0C7F-402A-A388-4D539B65CDAB}" srcId="{5AEF2FDB-12CE-46CE-8A2A-8F8D4F5B5526}" destId="{26DE46A3-D731-4E43-8593-237249E52A8B}" srcOrd="1" destOrd="0" parTransId="{AE956029-1609-4E7F-8443-C672459C95F9}" sibTransId="{595B3C68-DCF8-470C-9094-D9440C7E160F}"/>
    <dgm:cxn modelId="{D68D7EAD-1FBF-469C-BB3F-827EEF75E2AA}" srcId="{28EB0EFF-F55C-4BE0-BB1F-AD664D810A79}" destId="{0A2C7DE3-1782-42FA-8D42-3AD177387D73}" srcOrd="0" destOrd="0" parTransId="{351361ED-5468-4AE3-9184-B87CC6480225}" sibTransId="{113C26FC-82CE-4469-ACFB-6C678660585B}"/>
    <dgm:cxn modelId="{85574B70-79BD-481B-B058-26527023C8A8}" srcId="{28EB0EFF-F55C-4BE0-BB1F-AD664D810A79}" destId="{5AEF2FDB-12CE-46CE-8A2A-8F8D4F5B5526}" srcOrd="2" destOrd="0" parTransId="{B5FF2E61-1BD3-4E32-9A7C-6AE309076998}" sibTransId="{7BC4588D-7E19-4F04-B9AB-54820CD97902}"/>
    <dgm:cxn modelId="{3D6C4581-F653-4E42-807A-F47ECB4D8F45}" type="presOf" srcId="{2E6469B9-BFF9-4AF7-B334-5C87DFF80769}" destId="{5912CA83-9700-40B4-87C6-AEC213F77356}" srcOrd="0" destOrd="2" presId="urn:microsoft.com/office/officeart/2005/8/layout/vList2"/>
    <dgm:cxn modelId="{B8DCB8CF-029C-42A7-A631-E6C0DA5B0A25}" srcId="{5AEF2FDB-12CE-46CE-8A2A-8F8D4F5B5526}" destId="{2E6469B9-BFF9-4AF7-B334-5C87DFF80769}" srcOrd="2" destOrd="0" parTransId="{9C7FC34E-5E9F-4809-947B-6F1CC4EC9974}" sibTransId="{9132B83B-C0F6-4419-981D-AACA70D69584}"/>
    <dgm:cxn modelId="{9198B6FC-891D-4EE4-8146-0164129993FD}" type="presOf" srcId="{5AEF2FDB-12CE-46CE-8A2A-8F8D4F5B5526}" destId="{3611EFF2-98C6-49A6-BCE8-86BB65FC14AB}" srcOrd="0" destOrd="0" presId="urn:microsoft.com/office/officeart/2005/8/layout/vList2"/>
    <dgm:cxn modelId="{9A55DFF4-6623-4344-BC66-E283E81D9FCE}" type="presOf" srcId="{90247E17-8CA6-49D1-A1F9-C22EC60F7863}" destId="{5912CA83-9700-40B4-87C6-AEC213F77356}" srcOrd="0" destOrd="0" presId="urn:microsoft.com/office/officeart/2005/8/layout/vList2"/>
    <dgm:cxn modelId="{0194AEB0-C1F8-469D-87AA-694702D000E9}" srcId="{0A2C7DE3-1782-42FA-8D42-3AD177387D73}" destId="{DD88CBB5-4FEB-497B-8CD1-7428EC84047A}" srcOrd="1" destOrd="0" parTransId="{79F0217D-CD3B-4DBD-87AE-597C7CA2C78D}" sibTransId="{5C7B157E-13C9-4FFE-9096-DB3DCFD4A36B}"/>
    <dgm:cxn modelId="{607D269C-3A50-4919-98F9-4655E38795CF}" type="presOf" srcId="{F5256226-021A-48E4-88C1-0251BB4DFE5E}" destId="{7E35648D-8DCB-4CEA-A98E-3AE7E2E8E432}" srcOrd="0" destOrd="0" presId="urn:microsoft.com/office/officeart/2005/8/layout/vList2"/>
    <dgm:cxn modelId="{90D73075-6709-43A9-9FBD-4D59FEF3388E}" srcId="{62956577-0BE8-4036-928D-191F0330532A}" destId="{9983B36B-375B-42AC-AB9B-A6192BACA4DE}" srcOrd="0" destOrd="0" parTransId="{5E69A682-7314-4AA5-8BAD-3A7B00CE5F83}" sibTransId="{CBDC0EA9-2C3D-4009-85D7-46147040507E}"/>
    <dgm:cxn modelId="{65797197-888A-4D3D-BE7F-314F455839D4}" type="presOf" srcId="{228FA734-DEDB-4B54-9E8C-1A1F806C9A94}" destId="{9E41011B-FB25-4E8E-9A87-A3F4ADBC41C7}" srcOrd="0" destOrd="1" presId="urn:microsoft.com/office/officeart/2005/8/layout/vList2"/>
    <dgm:cxn modelId="{9197E9C7-79B4-49F0-BCF4-78998C46D4E7}" srcId="{62956577-0BE8-4036-928D-191F0330532A}" destId="{228FA734-DEDB-4B54-9E8C-1A1F806C9A94}" srcOrd="1" destOrd="0" parTransId="{31165F1A-444C-4568-A5F1-274AEE960717}" sibTransId="{10604B5E-2B95-46CB-A085-C7A5266021B0}"/>
    <dgm:cxn modelId="{9D48D222-90A1-4072-93B3-6564005292CE}" type="presParOf" srcId="{DA8EDFF8-CFD8-4326-A402-5DEC0933F67A}" destId="{03C2CA7F-FF4C-4DD5-AF53-D52358F2D620}" srcOrd="0" destOrd="0" presId="urn:microsoft.com/office/officeart/2005/8/layout/vList2"/>
    <dgm:cxn modelId="{82482662-ACA3-4217-B013-0D0A11E30F10}" type="presParOf" srcId="{DA8EDFF8-CFD8-4326-A402-5DEC0933F67A}" destId="{7E35648D-8DCB-4CEA-A98E-3AE7E2E8E432}" srcOrd="1" destOrd="0" presId="urn:microsoft.com/office/officeart/2005/8/layout/vList2"/>
    <dgm:cxn modelId="{786F86C0-ECCA-4118-A5FA-A41F6024E039}" type="presParOf" srcId="{DA8EDFF8-CFD8-4326-A402-5DEC0933F67A}" destId="{5A289148-2E91-4B6C-B28F-965260B6A664}" srcOrd="2" destOrd="0" presId="urn:microsoft.com/office/officeart/2005/8/layout/vList2"/>
    <dgm:cxn modelId="{0022498D-72BC-4734-84E1-799B313E22B9}" type="presParOf" srcId="{DA8EDFF8-CFD8-4326-A402-5DEC0933F67A}" destId="{F27B0189-CBCA-4C5A-B432-211E514C5C6F}" srcOrd="3" destOrd="0" presId="urn:microsoft.com/office/officeart/2005/8/layout/vList2"/>
    <dgm:cxn modelId="{EF4472F3-BA62-4295-A776-C11DAF82B3CF}" type="presParOf" srcId="{DA8EDFF8-CFD8-4326-A402-5DEC0933F67A}" destId="{3611EFF2-98C6-49A6-BCE8-86BB65FC14AB}" srcOrd="4" destOrd="0" presId="urn:microsoft.com/office/officeart/2005/8/layout/vList2"/>
    <dgm:cxn modelId="{0021A7C4-30D8-4718-A90F-CF62E7704590}" type="presParOf" srcId="{DA8EDFF8-CFD8-4326-A402-5DEC0933F67A}" destId="{5912CA83-9700-40B4-87C6-AEC213F77356}" srcOrd="5" destOrd="0" presId="urn:microsoft.com/office/officeart/2005/8/layout/vList2"/>
    <dgm:cxn modelId="{5271702D-1B3F-48F5-BEE4-1E037A41A95E}" type="presParOf" srcId="{DA8EDFF8-CFD8-4326-A402-5DEC0933F67A}" destId="{D4767673-0CF5-47F7-927E-E037264CB590}" srcOrd="6" destOrd="0" presId="urn:microsoft.com/office/officeart/2005/8/layout/vList2"/>
    <dgm:cxn modelId="{E69525CC-ED07-48B2-BA29-B8F18E957739}" type="presParOf" srcId="{DA8EDFF8-CFD8-4326-A402-5DEC0933F67A}" destId="{9E41011B-FB25-4E8E-9A87-A3F4ADBC41C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201CCE-9C7D-49B8-9487-5E41D13E1260}" type="doc">
      <dgm:prSet loTypeId="urn:microsoft.com/office/officeart/2005/8/layout/lProcess2" loCatId="relationship" qsTypeId="urn:microsoft.com/office/officeart/2005/8/quickstyle/simple3" qsCatId="simple" csTypeId="urn:microsoft.com/office/officeart/2005/8/colors/colorful3" csCatId="colorful" phldr="1"/>
      <dgm:spPr/>
      <dgm:t>
        <a:bodyPr/>
        <a:lstStyle/>
        <a:p>
          <a:endParaRPr lang="zh-CN" altLang="en-US"/>
        </a:p>
      </dgm:t>
    </dgm:pt>
    <dgm:pt modelId="{A35E398F-D057-4366-89C2-79CDBFF08346}">
      <dgm:prSet phldrT="[文本]"/>
      <dgm:spPr/>
      <dgm:t>
        <a:bodyPr/>
        <a:lstStyle/>
        <a:p>
          <a:r>
            <a:rPr lang="zh-CN" altLang="en-US" dirty="0" smtClean="0">
              <a:latin typeface="微软雅黑" panose="020B0503020204020204" pitchFamily="34" charset="-122"/>
              <a:ea typeface="微软雅黑" panose="020B0503020204020204" pitchFamily="34" charset="-122"/>
            </a:rPr>
            <a:t>经典技术与理论</a:t>
          </a:r>
          <a:endParaRPr lang="zh-CN" altLang="en-US" dirty="0">
            <a:latin typeface="微软雅黑" panose="020B0503020204020204" pitchFamily="34" charset="-122"/>
            <a:ea typeface="微软雅黑" panose="020B0503020204020204" pitchFamily="34" charset="-122"/>
          </a:endParaRPr>
        </a:p>
      </dgm:t>
    </dgm:pt>
    <dgm:pt modelId="{7B86D1AF-5A56-4BE8-ACB3-045484ACDFE8}" type="parTrans" cxnId="{9FEE81D0-ACCB-4D72-A9F4-98CD59F0B228}">
      <dgm:prSet/>
      <dgm:spPr/>
      <dgm:t>
        <a:bodyPr/>
        <a:lstStyle/>
        <a:p>
          <a:endParaRPr lang="zh-CN" altLang="en-US">
            <a:latin typeface="微软雅黑" panose="020B0503020204020204" pitchFamily="34" charset="-122"/>
            <a:ea typeface="微软雅黑" panose="020B0503020204020204" pitchFamily="34" charset="-122"/>
          </a:endParaRPr>
        </a:p>
      </dgm:t>
    </dgm:pt>
    <dgm:pt modelId="{00420B04-B50B-4E20-9167-9E8F9350C2CF}" type="sibTrans" cxnId="{9FEE81D0-ACCB-4D72-A9F4-98CD59F0B228}">
      <dgm:prSet/>
      <dgm:spPr/>
      <dgm:t>
        <a:bodyPr/>
        <a:lstStyle/>
        <a:p>
          <a:endParaRPr lang="zh-CN" altLang="en-US">
            <a:latin typeface="微软雅黑" panose="020B0503020204020204" pitchFamily="34" charset="-122"/>
            <a:ea typeface="微软雅黑" panose="020B0503020204020204" pitchFamily="34" charset="-122"/>
          </a:endParaRPr>
        </a:p>
      </dgm:t>
    </dgm:pt>
    <dgm:pt modelId="{5A811183-198D-4C8A-986D-C1EEBBCAD5CD}">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经典密码学</a:t>
          </a:r>
          <a:endParaRPr lang="zh-CN" altLang="en-US" sz="200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file"/>
          </dgm14:cNvPr>
        </a:ext>
      </dgm:extLst>
    </dgm:pt>
    <dgm:pt modelId="{8C06FED5-66D1-4CA8-B99A-B4AD8E23599D}" type="parTrans" cxnId="{6E66372E-C7C1-41FB-AA59-8E632D730573}">
      <dgm:prSet/>
      <dgm:spPr/>
      <dgm:t>
        <a:bodyPr/>
        <a:lstStyle/>
        <a:p>
          <a:endParaRPr lang="zh-CN" altLang="en-US">
            <a:latin typeface="微软雅黑" panose="020B0503020204020204" pitchFamily="34" charset="-122"/>
            <a:ea typeface="微软雅黑" panose="020B0503020204020204" pitchFamily="34" charset="-122"/>
          </a:endParaRPr>
        </a:p>
      </dgm:t>
    </dgm:pt>
    <dgm:pt modelId="{8EDBD83A-D14F-40F6-A358-76A1C7B20A96}" type="sibTrans" cxnId="{6E66372E-C7C1-41FB-AA59-8E632D730573}">
      <dgm:prSet/>
      <dgm:spPr/>
      <dgm:t>
        <a:bodyPr/>
        <a:lstStyle/>
        <a:p>
          <a:endParaRPr lang="zh-CN" altLang="en-US">
            <a:latin typeface="微软雅黑" panose="020B0503020204020204" pitchFamily="34" charset="-122"/>
            <a:ea typeface="微软雅黑" panose="020B0503020204020204" pitchFamily="34" charset="-122"/>
          </a:endParaRPr>
        </a:p>
      </dgm:t>
    </dgm:pt>
    <dgm:pt modelId="{742EA5D9-FC8A-4E1F-AA86-A6EF6179A0CE}">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分组密码</a:t>
          </a:r>
          <a:endParaRPr lang="zh-CN" altLang="en-US" sz="200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680EE145-8D0C-4688-8A7A-72B5982B4DA0}" type="parTrans" cxnId="{403E215A-B735-41FA-B7B2-8CCEA976D780}">
      <dgm:prSet/>
      <dgm:spPr/>
      <dgm:t>
        <a:bodyPr/>
        <a:lstStyle/>
        <a:p>
          <a:endParaRPr lang="zh-CN" altLang="en-US">
            <a:latin typeface="微软雅黑" panose="020B0503020204020204" pitchFamily="34" charset="-122"/>
            <a:ea typeface="微软雅黑" panose="020B0503020204020204" pitchFamily="34" charset="-122"/>
          </a:endParaRPr>
        </a:p>
      </dgm:t>
    </dgm:pt>
    <dgm:pt modelId="{4C237455-CCF6-4F9A-9FBC-6506370163D2}" type="sibTrans" cxnId="{403E215A-B735-41FA-B7B2-8CCEA976D780}">
      <dgm:prSet/>
      <dgm:spPr/>
      <dgm:t>
        <a:bodyPr/>
        <a:lstStyle/>
        <a:p>
          <a:endParaRPr lang="zh-CN" altLang="en-US">
            <a:latin typeface="微软雅黑" panose="020B0503020204020204" pitchFamily="34" charset="-122"/>
            <a:ea typeface="微软雅黑" panose="020B0503020204020204" pitchFamily="34" charset="-122"/>
          </a:endParaRPr>
        </a:p>
      </dgm:t>
    </dgm:pt>
    <dgm:pt modelId="{ED2F1345-67AA-4A38-8035-F956DD8FE5D0}">
      <dgm:prSet phldrT="[文本]" custT="1"/>
      <dgm:spPr/>
      <dgm:t>
        <a:bodyPr/>
        <a:lstStyle/>
        <a:p>
          <a:pPr>
            <a:lnSpc>
              <a:spcPct val="60000"/>
            </a:lnSpc>
            <a:spcAft>
              <a:spcPts val="0"/>
            </a:spcAft>
          </a:pPr>
          <a:r>
            <a:rPr lang="zh-CN" altLang="en-US" sz="2000" dirty="0" smtClean="0">
              <a:latin typeface="微软雅黑" panose="020B0503020204020204" pitchFamily="34" charset="-122"/>
              <a:ea typeface="微软雅黑" panose="020B0503020204020204" pitchFamily="34" charset="-122"/>
            </a:rPr>
            <a:t>公开密钥密码</a:t>
          </a:r>
          <a:endParaRPr lang="zh-CN" altLang="en-US" sz="200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3" action="ppaction://hlinkfile"/>
          </dgm14:cNvPr>
        </a:ext>
      </dgm:extLst>
    </dgm:pt>
    <dgm:pt modelId="{66CB906F-C777-4905-A8FC-DFE9687F7201}" type="parTrans" cxnId="{490975C3-F08B-417F-AC68-B3D900D8B0DE}">
      <dgm:prSet/>
      <dgm:spPr/>
      <dgm:t>
        <a:bodyPr/>
        <a:lstStyle/>
        <a:p>
          <a:endParaRPr lang="zh-CN" altLang="en-US">
            <a:latin typeface="微软雅黑" panose="020B0503020204020204" pitchFamily="34" charset="-122"/>
            <a:ea typeface="微软雅黑" panose="020B0503020204020204" pitchFamily="34" charset="-122"/>
          </a:endParaRPr>
        </a:p>
      </dgm:t>
    </dgm:pt>
    <dgm:pt modelId="{B83E5909-DEEC-4E43-A3C2-DC3FA606F29B}" type="sibTrans" cxnId="{490975C3-F08B-417F-AC68-B3D900D8B0DE}">
      <dgm:prSet/>
      <dgm:spPr/>
      <dgm:t>
        <a:bodyPr/>
        <a:lstStyle/>
        <a:p>
          <a:endParaRPr lang="zh-CN" altLang="en-US">
            <a:latin typeface="微软雅黑" panose="020B0503020204020204" pitchFamily="34" charset="-122"/>
            <a:ea typeface="微软雅黑" panose="020B0503020204020204" pitchFamily="34" charset="-122"/>
          </a:endParaRPr>
        </a:p>
      </dgm:t>
    </dgm:pt>
    <dgm:pt modelId="{8F958340-3579-4BC3-AB5D-4E9592336042}">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密码学理论</a:t>
          </a:r>
          <a:r>
            <a:rPr lang="en-US" altLang="zh-CN" sz="2000" dirty="0" smtClean="0">
              <a:latin typeface="微软雅黑" panose="020B0503020204020204" pitchFamily="34" charset="-122"/>
              <a:ea typeface="微软雅黑" panose="020B0503020204020204" pitchFamily="34" charset="-122"/>
            </a:rPr>
            <a:t/>
          </a:r>
          <a:br>
            <a:rPr lang="en-US" altLang="zh-CN" sz="2000" dirty="0" smtClean="0">
              <a:latin typeface="微软雅黑" panose="020B0503020204020204" pitchFamily="34" charset="-122"/>
              <a:ea typeface="微软雅黑" panose="020B0503020204020204" pitchFamily="34" charset="-122"/>
            </a:rPr>
          </a:br>
          <a:r>
            <a:rPr lang="zh-CN" altLang="en-US" sz="2000" dirty="0" smtClean="0">
              <a:latin typeface="微软雅黑" panose="020B0503020204020204" pitchFamily="34" charset="-122"/>
              <a:ea typeface="微软雅黑" panose="020B0503020204020204" pitchFamily="34" charset="-122"/>
            </a:rPr>
            <a:t>基础</a:t>
          </a:r>
          <a:endParaRPr lang="zh-CN" altLang="en-US" sz="200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4" action="ppaction://hlinkfile"/>
          </dgm14:cNvPr>
        </a:ext>
      </dgm:extLst>
    </dgm:pt>
    <dgm:pt modelId="{114864DC-4974-4750-B083-85783D2F2999}" type="parTrans" cxnId="{7E4A9EF8-0183-4CA2-9C83-86A964910F77}">
      <dgm:prSet/>
      <dgm:spPr/>
      <dgm:t>
        <a:bodyPr/>
        <a:lstStyle/>
        <a:p>
          <a:endParaRPr lang="zh-CN" altLang="en-US">
            <a:latin typeface="微软雅黑" panose="020B0503020204020204" pitchFamily="34" charset="-122"/>
            <a:ea typeface="微软雅黑" panose="020B0503020204020204" pitchFamily="34" charset="-122"/>
          </a:endParaRPr>
        </a:p>
      </dgm:t>
    </dgm:pt>
    <dgm:pt modelId="{AF7B65B3-DE67-4469-A491-BC7A37512406}" type="sibTrans" cxnId="{7E4A9EF8-0183-4CA2-9C83-86A964910F77}">
      <dgm:prSet/>
      <dgm:spPr/>
      <dgm:t>
        <a:bodyPr/>
        <a:lstStyle/>
        <a:p>
          <a:endParaRPr lang="zh-CN" altLang="en-US">
            <a:latin typeface="微软雅黑" panose="020B0503020204020204" pitchFamily="34" charset="-122"/>
            <a:ea typeface="微软雅黑" panose="020B0503020204020204" pitchFamily="34" charset="-122"/>
          </a:endParaRPr>
        </a:p>
      </dgm:t>
    </dgm:pt>
    <dgm:pt modelId="{5CDEC2E9-431A-4933-8EA1-3E751D0FCA65}">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流密码</a:t>
          </a:r>
          <a:endParaRPr lang="zh-CN" altLang="en-US" sz="200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5" action="ppaction://hlinkfile"/>
          </dgm14:cNvPr>
        </a:ext>
      </dgm:extLst>
    </dgm:pt>
    <dgm:pt modelId="{27143941-97F5-49B1-A5D4-A976651C2D10}" type="parTrans" cxnId="{25FA93FE-41E4-41A5-8999-BFD4FF5A3083}">
      <dgm:prSet/>
      <dgm:spPr/>
      <dgm:t>
        <a:bodyPr/>
        <a:lstStyle/>
        <a:p>
          <a:endParaRPr lang="zh-CN" altLang="en-US">
            <a:latin typeface="微软雅黑" panose="020B0503020204020204" pitchFamily="34" charset="-122"/>
            <a:ea typeface="微软雅黑" panose="020B0503020204020204" pitchFamily="34" charset="-122"/>
          </a:endParaRPr>
        </a:p>
      </dgm:t>
    </dgm:pt>
    <dgm:pt modelId="{73958063-1D33-47FD-8B89-BC03B6277BDB}" type="sibTrans" cxnId="{25FA93FE-41E4-41A5-8999-BFD4FF5A3083}">
      <dgm:prSet/>
      <dgm:spPr/>
      <dgm:t>
        <a:bodyPr/>
        <a:lstStyle/>
        <a:p>
          <a:endParaRPr lang="zh-CN" altLang="en-US">
            <a:latin typeface="微软雅黑" panose="020B0503020204020204" pitchFamily="34" charset="-122"/>
            <a:ea typeface="微软雅黑" panose="020B0503020204020204" pitchFamily="34" charset="-122"/>
          </a:endParaRPr>
        </a:p>
      </dgm:t>
    </dgm:pt>
    <dgm:pt modelId="{AAD95F30-FB22-4B6A-9611-9568BAE21C54}">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绪论</a:t>
          </a:r>
          <a:endParaRPr lang="zh-CN" altLang="en-US" sz="200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6" action="ppaction://hlinkfile"/>
          </dgm14:cNvPr>
        </a:ext>
      </dgm:extLst>
    </dgm:pt>
    <dgm:pt modelId="{C56FE2FF-29C9-44B2-B7F1-03F5B4D665AE}" type="parTrans" cxnId="{DF42EE7C-00BB-45E0-8D12-1899F16D64F1}">
      <dgm:prSet/>
      <dgm:spPr/>
      <dgm:t>
        <a:bodyPr/>
        <a:lstStyle/>
        <a:p>
          <a:endParaRPr lang="zh-CN" altLang="en-US">
            <a:latin typeface="微软雅黑" panose="020B0503020204020204" pitchFamily="34" charset="-122"/>
            <a:ea typeface="微软雅黑" panose="020B0503020204020204" pitchFamily="34" charset="-122"/>
          </a:endParaRPr>
        </a:p>
      </dgm:t>
    </dgm:pt>
    <dgm:pt modelId="{DC88F1F2-2A51-4ED3-9700-DDC851A181AA}" type="sibTrans" cxnId="{DF42EE7C-00BB-45E0-8D12-1899F16D64F1}">
      <dgm:prSet/>
      <dgm:spPr/>
      <dgm:t>
        <a:bodyPr/>
        <a:lstStyle/>
        <a:p>
          <a:endParaRPr lang="zh-CN" altLang="en-US">
            <a:latin typeface="微软雅黑" panose="020B0503020204020204" pitchFamily="34" charset="-122"/>
            <a:ea typeface="微软雅黑" panose="020B0503020204020204" pitchFamily="34" charset="-122"/>
          </a:endParaRPr>
        </a:p>
      </dgm:t>
    </dgm:pt>
    <dgm:pt modelId="{5512CCE3-073E-457F-860C-69040E9079E3}">
      <dgm:prSet phldrT="[文本]"/>
      <dgm:spPr/>
      <dgm:t>
        <a:bodyPr/>
        <a:lstStyle/>
        <a:p>
          <a:r>
            <a:rPr lang="zh-CN" altLang="en-US" dirty="0" smtClean="0">
              <a:latin typeface="微软雅黑" panose="020B0503020204020204" pitchFamily="34" charset="-122"/>
              <a:ea typeface="微软雅黑" panose="020B0503020204020204" pitchFamily="34" charset="-122"/>
            </a:rPr>
            <a:t>密码算法</a:t>
          </a:r>
          <a:endParaRPr lang="zh-CN" altLang="en-US" dirty="0">
            <a:latin typeface="微软雅黑" panose="020B0503020204020204" pitchFamily="34" charset="-122"/>
            <a:ea typeface="微软雅黑" panose="020B0503020204020204" pitchFamily="34" charset="-122"/>
          </a:endParaRPr>
        </a:p>
      </dgm:t>
    </dgm:pt>
    <dgm:pt modelId="{A631EF76-1A58-4203-9202-1244A52787AC}" type="parTrans" cxnId="{9A52F7E2-C3F0-4E61-9079-D9FA9C4A1447}">
      <dgm:prSet/>
      <dgm:spPr/>
      <dgm:t>
        <a:bodyPr/>
        <a:lstStyle/>
        <a:p>
          <a:endParaRPr lang="zh-CN" altLang="en-US">
            <a:latin typeface="微软雅黑" panose="020B0503020204020204" pitchFamily="34" charset="-122"/>
            <a:ea typeface="微软雅黑" panose="020B0503020204020204" pitchFamily="34" charset="-122"/>
          </a:endParaRPr>
        </a:p>
      </dgm:t>
    </dgm:pt>
    <dgm:pt modelId="{EE04F8A0-2117-4704-8D56-4F6189B1BD32}" type="sibTrans" cxnId="{9A52F7E2-C3F0-4E61-9079-D9FA9C4A1447}">
      <dgm:prSet/>
      <dgm:spPr/>
      <dgm:t>
        <a:bodyPr/>
        <a:lstStyle/>
        <a:p>
          <a:endParaRPr lang="zh-CN" altLang="en-US">
            <a:latin typeface="微软雅黑" panose="020B0503020204020204" pitchFamily="34" charset="-122"/>
            <a:ea typeface="微软雅黑" panose="020B0503020204020204" pitchFamily="34" charset="-122"/>
          </a:endParaRPr>
        </a:p>
      </dgm:t>
    </dgm:pt>
    <dgm:pt modelId="{25AE677A-48DC-4B6B-B101-0EDEF444385B}">
      <dgm:prSet phldrT="[文本]"/>
      <dgm:spPr/>
      <dgm:t>
        <a:bodyPr/>
        <a:lstStyle/>
        <a:p>
          <a:endParaRPr lang="zh-CN" altLang="en-US" dirty="0">
            <a:latin typeface="微软雅黑" panose="020B0503020204020204" pitchFamily="34" charset="-122"/>
            <a:ea typeface="微软雅黑" panose="020B0503020204020204" pitchFamily="34" charset="-122"/>
          </a:endParaRPr>
        </a:p>
      </dgm:t>
    </dgm:pt>
    <dgm:pt modelId="{6535A404-010B-4A95-8808-EF48D81AD00E}" type="parTrans" cxnId="{7A1A4E63-7C34-4BC8-8A7A-F30D85C4F2B4}">
      <dgm:prSet/>
      <dgm:spPr/>
      <dgm:t>
        <a:bodyPr/>
        <a:lstStyle/>
        <a:p>
          <a:endParaRPr lang="zh-CN" altLang="en-US">
            <a:latin typeface="微软雅黑" panose="020B0503020204020204" pitchFamily="34" charset="-122"/>
            <a:ea typeface="微软雅黑" panose="020B0503020204020204" pitchFamily="34" charset="-122"/>
          </a:endParaRPr>
        </a:p>
      </dgm:t>
    </dgm:pt>
    <dgm:pt modelId="{0BD3B890-714B-4A47-9F58-7F33F10631DA}" type="sibTrans" cxnId="{7A1A4E63-7C34-4BC8-8A7A-F30D85C4F2B4}">
      <dgm:prSet/>
      <dgm:spPr/>
      <dgm:t>
        <a:bodyPr/>
        <a:lstStyle/>
        <a:p>
          <a:endParaRPr lang="zh-CN" altLang="en-US">
            <a:latin typeface="微软雅黑" panose="020B0503020204020204" pitchFamily="34" charset="-122"/>
            <a:ea typeface="微软雅黑" panose="020B0503020204020204" pitchFamily="34" charset="-122"/>
          </a:endParaRPr>
        </a:p>
      </dgm:t>
    </dgm:pt>
    <dgm:pt modelId="{C496E8FB-EE0A-40F7-BFF2-54D57DEF0545}">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数论基础</a:t>
          </a:r>
          <a:endParaRPr lang="zh-CN" altLang="en-US" sz="200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4" action="ppaction://hlinkfile"/>
          </dgm14:cNvPr>
        </a:ext>
      </dgm:extLst>
    </dgm:pt>
    <dgm:pt modelId="{B62BDE5B-7C3C-4A53-9C58-301914F92634}" type="parTrans" cxnId="{271508CA-7C82-43F9-8FC1-BF1863B2CD76}">
      <dgm:prSet/>
      <dgm:spPr/>
      <dgm:t>
        <a:bodyPr/>
        <a:lstStyle/>
        <a:p>
          <a:endParaRPr lang="zh-CN" altLang="en-US">
            <a:latin typeface="微软雅黑" panose="020B0503020204020204" pitchFamily="34" charset="-122"/>
            <a:ea typeface="微软雅黑" panose="020B0503020204020204" pitchFamily="34" charset="-122"/>
          </a:endParaRPr>
        </a:p>
      </dgm:t>
    </dgm:pt>
    <dgm:pt modelId="{3B15D2C8-724E-4FFC-A4EF-65569F204E70}" type="sibTrans" cxnId="{271508CA-7C82-43F9-8FC1-BF1863B2CD76}">
      <dgm:prSet/>
      <dgm:spPr/>
      <dgm:t>
        <a:bodyPr/>
        <a:lstStyle/>
        <a:p>
          <a:endParaRPr lang="zh-CN" altLang="en-US">
            <a:latin typeface="微软雅黑" panose="020B0503020204020204" pitchFamily="34" charset="-122"/>
            <a:ea typeface="微软雅黑" panose="020B0503020204020204" pitchFamily="34" charset="-122"/>
          </a:endParaRPr>
        </a:p>
      </dgm:t>
    </dgm:pt>
    <dgm:pt modelId="{781348C0-C3EB-42E0-94BB-A2CCEC5786FA}">
      <dgm:prSet phldrT="[文本]" custT="1"/>
      <dgm:spPr/>
      <dgm:t>
        <a:bodyPr/>
        <a:lstStyle/>
        <a:p>
          <a:pPr>
            <a:lnSpc>
              <a:spcPct val="60000"/>
            </a:lnSpc>
            <a:spcAft>
              <a:spcPts val="0"/>
            </a:spcAft>
          </a:pPr>
          <a:r>
            <a:rPr lang="zh-CN" altLang="en-US" sz="2000" dirty="0" smtClean="0">
              <a:latin typeface="微软雅黑" panose="020B0503020204020204" pitchFamily="34" charset="-122"/>
              <a:ea typeface="微软雅黑" panose="020B0503020204020204" pitchFamily="34" charset="-122"/>
            </a:rPr>
            <a:t>认证技术</a:t>
          </a:r>
          <a:endParaRPr lang="zh-CN" altLang="en-US" sz="200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3" action="ppaction://hlinkfile"/>
          </dgm14:cNvPr>
        </a:ext>
      </dgm:extLst>
    </dgm:pt>
    <dgm:pt modelId="{D23CBAD6-9825-4EFB-98A6-A76634F9B07C}" type="parTrans" cxnId="{E5A2C260-4B4D-4642-8BBD-E34EBAB7D9E6}">
      <dgm:prSet/>
      <dgm:spPr/>
      <dgm:t>
        <a:bodyPr/>
        <a:lstStyle/>
        <a:p>
          <a:endParaRPr lang="zh-CN" altLang="en-US">
            <a:latin typeface="微软雅黑" panose="020B0503020204020204" pitchFamily="34" charset="-122"/>
            <a:ea typeface="微软雅黑" panose="020B0503020204020204" pitchFamily="34" charset="-122"/>
          </a:endParaRPr>
        </a:p>
      </dgm:t>
    </dgm:pt>
    <dgm:pt modelId="{10B09A48-1793-418C-89E7-CC161EE0C3CB}" type="sibTrans" cxnId="{E5A2C260-4B4D-4642-8BBD-E34EBAB7D9E6}">
      <dgm:prSet/>
      <dgm:spPr/>
      <dgm:t>
        <a:bodyPr/>
        <a:lstStyle/>
        <a:p>
          <a:endParaRPr lang="zh-CN" altLang="en-US">
            <a:latin typeface="微软雅黑" panose="020B0503020204020204" pitchFamily="34" charset="-122"/>
            <a:ea typeface="微软雅黑" panose="020B0503020204020204" pitchFamily="34" charset="-122"/>
          </a:endParaRPr>
        </a:p>
      </dgm:t>
    </dgm:pt>
    <dgm:pt modelId="{5C960FD3-D89E-4423-A95C-4578D3A9D7C5}">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媒体内容安全</a:t>
          </a:r>
          <a:endParaRPr lang="zh-CN" altLang="en-US" sz="200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7" action="ppaction://hlinkfile"/>
          </dgm14:cNvPr>
        </a:ext>
      </dgm:extLst>
    </dgm:pt>
    <dgm:pt modelId="{0DDE0314-9E5A-4F97-B963-5A3C269E6285}" type="parTrans" cxnId="{51A503F3-9DA7-42C5-AB03-1BEA3F8C4E0E}">
      <dgm:prSet/>
      <dgm:spPr/>
      <dgm:t>
        <a:bodyPr/>
        <a:lstStyle/>
        <a:p>
          <a:endParaRPr lang="zh-CN" altLang="en-US">
            <a:latin typeface="微软雅黑" panose="020B0503020204020204" pitchFamily="34" charset="-122"/>
            <a:ea typeface="微软雅黑" panose="020B0503020204020204" pitchFamily="34" charset="-122"/>
          </a:endParaRPr>
        </a:p>
      </dgm:t>
    </dgm:pt>
    <dgm:pt modelId="{DAD60D97-95D8-4A69-831A-DA32DC1E2531}" type="sibTrans" cxnId="{51A503F3-9DA7-42C5-AB03-1BEA3F8C4E0E}">
      <dgm:prSet/>
      <dgm:spPr/>
      <dgm:t>
        <a:bodyPr/>
        <a:lstStyle/>
        <a:p>
          <a:endParaRPr lang="zh-CN" altLang="en-US">
            <a:latin typeface="微软雅黑" panose="020B0503020204020204" pitchFamily="34" charset="-122"/>
            <a:ea typeface="微软雅黑" panose="020B0503020204020204" pitchFamily="34" charset="-122"/>
          </a:endParaRPr>
        </a:p>
      </dgm:t>
    </dgm:pt>
    <dgm:pt modelId="{77717348-A03B-4BE4-96B8-75F7BA09FE36}">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密码协议选讲</a:t>
          </a:r>
          <a:endParaRPr lang="zh-CN" altLang="en-US" sz="200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7" action="ppaction://hlinkfile"/>
          </dgm14:cNvPr>
        </a:ext>
      </dgm:extLst>
    </dgm:pt>
    <dgm:pt modelId="{207435DA-EA57-4922-BECA-29CD3C9D02FF}" type="sibTrans" cxnId="{FB230962-1B35-4390-A81C-117C99775FE7}">
      <dgm:prSet/>
      <dgm:spPr/>
      <dgm:t>
        <a:bodyPr/>
        <a:lstStyle/>
        <a:p>
          <a:endParaRPr lang="zh-CN" altLang="en-US">
            <a:latin typeface="微软雅黑" panose="020B0503020204020204" pitchFamily="34" charset="-122"/>
            <a:ea typeface="微软雅黑" panose="020B0503020204020204" pitchFamily="34" charset="-122"/>
          </a:endParaRPr>
        </a:p>
      </dgm:t>
    </dgm:pt>
    <dgm:pt modelId="{5C2A756B-0C86-41FD-BBED-0198AB8113AA}" type="parTrans" cxnId="{FB230962-1B35-4390-A81C-117C99775FE7}">
      <dgm:prSet/>
      <dgm:spPr/>
      <dgm:t>
        <a:bodyPr/>
        <a:lstStyle/>
        <a:p>
          <a:endParaRPr lang="zh-CN" altLang="en-US">
            <a:latin typeface="微软雅黑" panose="020B0503020204020204" pitchFamily="34" charset="-122"/>
            <a:ea typeface="微软雅黑" panose="020B0503020204020204" pitchFamily="34" charset="-122"/>
          </a:endParaRPr>
        </a:p>
      </dgm:t>
    </dgm:pt>
    <dgm:pt modelId="{68324237-C424-438D-87DD-5984C9DDB61C}">
      <dgm:prSet phldrT="[文本]" custT="1"/>
      <dgm:spPr/>
      <dgm:t>
        <a:bodyPr/>
        <a:lstStyle/>
        <a:p>
          <a:r>
            <a:rPr lang="zh-CN" altLang="en-US" sz="2700" dirty="0" smtClean="0">
              <a:latin typeface="微软雅黑" panose="020B0503020204020204" pitchFamily="34" charset="-122"/>
              <a:ea typeface="微软雅黑" panose="020B0503020204020204" pitchFamily="34" charset="-122"/>
            </a:rPr>
            <a:t>密码应用</a:t>
          </a:r>
          <a:endParaRPr lang="zh-CN" altLang="en-US" sz="2700"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8" action="ppaction://hlinkfile"/>
          </dgm14:cNvPr>
        </a:ext>
      </dgm:extLst>
    </dgm:pt>
    <dgm:pt modelId="{3FC28BBC-DD78-4972-8AAF-48D5923543DC}" type="sibTrans" cxnId="{6C5DD685-7BA4-4B4F-AB1C-3919C9BCBC76}">
      <dgm:prSet/>
      <dgm:spPr/>
      <dgm:t>
        <a:bodyPr/>
        <a:lstStyle/>
        <a:p>
          <a:endParaRPr lang="zh-CN" altLang="en-US">
            <a:latin typeface="微软雅黑" panose="020B0503020204020204" pitchFamily="34" charset="-122"/>
            <a:ea typeface="微软雅黑" panose="020B0503020204020204" pitchFamily="34" charset="-122"/>
          </a:endParaRPr>
        </a:p>
      </dgm:t>
    </dgm:pt>
    <dgm:pt modelId="{2CFA0E84-BE56-468A-81C2-B5D5C6FC1434}" type="parTrans" cxnId="{6C5DD685-7BA4-4B4F-AB1C-3919C9BCBC76}">
      <dgm:prSet/>
      <dgm:spPr/>
      <dgm:t>
        <a:bodyPr/>
        <a:lstStyle/>
        <a:p>
          <a:endParaRPr lang="zh-CN" altLang="en-US">
            <a:latin typeface="微软雅黑" panose="020B0503020204020204" pitchFamily="34" charset="-122"/>
            <a:ea typeface="微软雅黑" panose="020B0503020204020204" pitchFamily="34" charset="-122"/>
          </a:endParaRPr>
        </a:p>
      </dgm:t>
    </dgm:pt>
    <dgm:pt modelId="{DC1400AC-2757-4696-839A-AD84A1523F1B}" type="pres">
      <dgm:prSet presAssocID="{2A201CCE-9C7D-49B8-9487-5E41D13E1260}" presName="theList" presStyleCnt="0">
        <dgm:presLayoutVars>
          <dgm:dir/>
          <dgm:animLvl val="lvl"/>
          <dgm:resizeHandles val="exact"/>
        </dgm:presLayoutVars>
      </dgm:prSet>
      <dgm:spPr/>
      <dgm:t>
        <a:bodyPr/>
        <a:lstStyle/>
        <a:p>
          <a:endParaRPr lang="zh-CN" altLang="en-US"/>
        </a:p>
      </dgm:t>
    </dgm:pt>
    <dgm:pt modelId="{47A7CB36-06F4-492A-B590-2167748E53E6}" type="pres">
      <dgm:prSet presAssocID="{25AE677A-48DC-4B6B-B101-0EDEF444385B}" presName="compNode" presStyleCnt="0"/>
      <dgm:spPr/>
    </dgm:pt>
    <dgm:pt modelId="{424FC4A1-0AC1-402C-994B-618EAF0B1224}" type="pres">
      <dgm:prSet presAssocID="{25AE677A-48DC-4B6B-B101-0EDEF444385B}" presName="aNode" presStyleLbl="bgShp" presStyleIdx="0" presStyleCnt="4" custScaleX="58419"/>
      <dgm:spPr/>
      <dgm:t>
        <a:bodyPr/>
        <a:lstStyle/>
        <a:p>
          <a:endParaRPr lang="zh-CN" altLang="en-US"/>
        </a:p>
      </dgm:t>
    </dgm:pt>
    <dgm:pt modelId="{7E6D3A12-763B-4FD0-AAEA-B2439FE70826}" type="pres">
      <dgm:prSet presAssocID="{25AE677A-48DC-4B6B-B101-0EDEF444385B}" presName="textNode" presStyleLbl="bgShp" presStyleIdx="0" presStyleCnt="4"/>
      <dgm:spPr/>
      <dgm:t>
        <a:bodyPr/>
        <a:lstStyle/>
        <a:p>
          <a:endParaRPr lang="zh-CN" altLang="en-US"/>
        </a:p>
      </dgm:t>
    </dgm:pt>
    <dgm:pt modelId="{110214D3-0B5C-4E7C-BAF0-78905933018D}" type="pres">
      <dgm:prSet presAssocID="{25AE677A-48DC-4B6B-B101-0EDEF444385B}" presName="compChildNode" presStyleCnt="0"/>
      <dgm:spPr/>
    </dgm:pt>
    <dgm:pt modelId="{EBFD924B-9B9C-455E-B1DC-498C306E5BE3}" type="pres">
      <dgm:prSet presAssocID="{25AE677A-48DC-4B6B-B101-0EDEF444385B}" presName="theInnerList" presStyleCnt="0"/>
      <dgm:spPr/>
    </dgm:pt>
    <dgm:pt modelId="{EB79D58A-9B49-45FD-9949-BBBA9946F81A}" type="pres">
      <dgm:prSet presAssocID="{AAD95F30-FB22-4B6A-9611-9568BAE21C54}" presName="childNode" presStyleLbl="node1" presStyleIdx="0" presStyleCnt="10" custScaleX="58419">
        <dgm:presLayoutVars>
          <dgm:bulletEnabled val="1"/>
        </dgm:presLayoutVars>
      </dgm:prSet>
      <dgm:spPr/>
      <dgm:t>
        <a:bodyPr/>
        <a:lstStyle/>
        <a:p>
          <a:endParaRPr lang="zh-CN" altLang="en-US"/>
        </a:p>
      </dgm:t>
    </dgm:pt>
    <dgm:pt modelId="{B6D0D042-D0F2-44B5-BE49-E4754A7FE6AB}" type="pres">
      <dgm:prSet presAssocID="{25AE677A-48DC-4B6B-B101-0EDEF444385B}" presName="aSpace" presStyleCnt="0"/>
      <dgm:spPr/>
    </dgm:pt>
    <dgm:pt modelId="{096CD3DB-BF80-49DB-9641-728C6EEBFB6F}" type="pres">
      <dgm:prSet presAssocID="{A35E398F-D057-4366-89C2-79CDBFF08346}" presName="compNode" presStyleCnt="0"/>
      <dgm:spPr/>
    </dgm:pt>
    <dgm:pt modelId="{BC94A84A-42B1-4A91-9111-C409BA1C9AAF}" type="pres">
      <dgm:prSet presAssocID="{A35E398F-D057-4366-89C2-79CDBFF08346}" presName="aNode" presStyleLbl="bgShp" presStyleIdx="1" presStyleCnt="4"/>
      <dgm:spPr/>
      <dgm:t>
        <a:bodyPr/>
        <a:lstStyle/>
        <a:p>
          <a:endParaRPr lang="zh-CN" altLang="en-US"/>
        </a:p>
      </dgm:t>
    </dgm:pt>
    <dgm:pt modelId="{7EECFB72-5A32-4146-AB8D-5FF0D0C7F310}" type="pres">
      <dgm:prSet presAssocID="{A35E398F-D057-4366-89C2-79CDBFF08346}" presName="textNode" presStyleLbl="bgShp" presStyleIdx="1" presStyleCnt="4"/>
      <dgm:spPr/>
      <dgm:t>
        <a:bodyPr/>
        <a:lstStyle/>
        <a:p>
          <a:endParaRPr lang="zh-CN" altLang="en-US"/>
        </a:p>
      </dgm:t>
    </dgm:pt>
    <dgm:pt modelId="{6D0C0D08-15CA-4928-A97D-2CCDAD9EE919}" type="pres">
      <dgm:prSet presAssocID="{A35E398F-D057-4366-89C2-79CDBFF08346}" presName="compChildNode" presStyleCnt="0"/>
      <dgm:spPr/>
    </dgm:pt>
    <dgm:pt modelId="{973EA3F0-8B41-4239-9631-EB3B7E06B9F9}" type="pres">
      <dgm:prSet presAssocID="{A35E398F-D057-4366-89C2-79CDBFF08346}" presName="theInnerList" presStyleCnt="0"/>
      <dgm:spPr/>
    </dgm:pt>
    <dgm:pt modelId="{EEDCC556-14B3-4678-9333-9AB8FE9B81CE}" type="pres">
      <dgm:prSet presAssocID="{5A811183-198D-4C8A-986D-C1EEBBCAD5CD}" presName="childNode" presStyleLbl="node1" presStyleIdx="1" presStyleCnt="10">
        <dgm:presLayoutVars>
          <dgm:bulletEnabled val="1"/>
        </dgm:presLayoutVars>
      </dgm:prSet>
      <dgm:spPr/>
      <dgm:t>
        <a:bodyPr/>
        <a:lstStyle/>
        <a:p>
          <a:endParaRPr lang="zh-CN" altLang="en-US"/>
        </a:p>
      </dgm:t>
    </dgm:pt>
    <dgm:pt modelId="{D190B856-6B97-4644-A07E-0830CCA13657}" type="pres">
      <dgm:prSet presAssocID="{5A811183-198D-4C8A-986D-C1EEBBCAD5CD}" presName="aSpace2" presStyleCnt="0"/>
      <dgm:spPr/>
    </dgm:pt>
    <dgm:pt modelId="{697AD663-5E01-4729-BC34-490864573086}" type="pres">
      <dgm:prSet presAssocID="{8F958340-3579-4BC3-AB5D-4E9592336042}" presName="childNode" presStyleLbl="node1" presStyleIdx="2" presStyleCnt="10">
        <dgm:presLayoutVars>
          <dgm:bulletEnabled val="1"/>
        </dgm:presLayoutVars>
      </dgm:prSet>
      <dgm:spPr/>
      <dgm:t>
        <a:bodyPr/>
        <a:lstStyle/>
        <a:p>
          <a:endParaRPr lang="zh-CN" altLang="en-US"/>
        </a:p>
      </dgm:t>
    </dgm:pt>
    <dgm:pt modelId="{DE3321BF-2E8C-41D1-B17F-8007A888D284}" type="pres">
      <dgm:prSet presAssocID="{8F958340-3579-4BC3-AB5D-4E9592336042}" presName="aSpace2" presStyleCnt="0"/>
      <dgm:spPr/>
    </dgm:pt>
    <dgm:pt modelId="{4DFA5300-B6F2-4523-8B82-AD14AF7E8DEE}" type="pres">
      <dgm:prSet presAssocID="{C496E8FB-EE0A-40F7-BFF2-54D57DEF0545}" presName="childNode" presStyleLbl="node1" presStyleIdx="3" presStyleCnt="10">
        <dgm:presLayoutVars>
          <dgm:bulletEnabled val="1"/>
        </dgm:presLayoutVars>
      </dgm:prSet>
      <dgm:spPr/>
      <dgm:t>
        <a:bodyPr/>
        <a:lstStyle/>
        <a:p>
          <a:endParaRPr lang="zh-CN" altLang="en-US"/>
        </a:p>
      </dgm:t>
    </dgm:pt>
    <dgm:pt modelId="{5D9E4FE6-620F-4430-8EC9-362342774FD2}" type="pres">
      <dgm:prSet presAssocID="{A35E398F-D057-4366-89C2-79CDBFF08346}" presName="aSpace" presStyleCnt="0"/>
      <dgm:spPr/>
    </dgm:pt>
    <dgm:pt modelId="{03CC375A-1D30-43EB-9002-FB2A6A77FF67}" type="pres">
      <dgm:prSet presAssocID="{5512CCE3-073E-457F-860C-69040E9079E3}" presName="compNode" presStyleCnt="0"/>
      <dgm:spPr/>
    </dgm:pt>
    <dgm:pt modelId="{07B70DE8-CDD9-4151-A0CA-A8E34B7A205B}" type="pres">
      <dgm:prSet presAssocID="{5512CCE3-073E-457F-860C-69040E9079E3}" presName="aNode" presStyleLbl="bgShp" presStyleIdx="2" presStyleCnt="4"/>
      <dgm:spPr/>
      <dgm:t>
        <a:bodyPr/>
        <a:lstStyle/>
        <a:p>
          <a:endParaRPr lang="zh-CN" altLang="en-US"/>
        </a:p>
      </dgm:t>
    </dgm:pt>
    <dgm:pt modelId="{AD8470F7-A0A9-4085-9805-FCA17C74649A}" type="pres">
      <dgm:prSet presAssocID="{5512CCE3-073E-457F-860C-69040E9079E3}" presName="textNode" presStyleLbl="bgShp" presStyleIdx="2" presStyleCnt="4"/>
      <dgm:spPr/>
      <dgm:t>
        <a:bodyPr/>
        <a:lstStyle/>
        <a:p>
          <a:endParaRPr lang="zh-CN" altLang="en-US"/>
        </a:p>
      </dgm:t>
    </dgm:pt>
    <dgm:pt modelId="{E178D616-32E2-47AE-9E9E-0BEDCD14E355}" type="pres">
      <dgm:prSet presAssocID="{5512CCE3-073E-457F-860C-69040E9079E3}" presName="compChildNode" presStyleCnt="0"/>
      <dgm:spPr/>
    </dgm:pt>
    <dgm:pt modelId="{374756DE-F530-471F-A1F2-C6A33FFF558C}" type="pres">
      <dgm:prSet presAssocID="{5512CCE3-073E-457F-860C-69040E9079E3}" presName="theInnerList" presStyleCnt="0"/>
      <dgm:spPr/>
    </dgm:pt>
    <dgm:pt modelId="{8C4A3475-4BBE-41F5-B1F4-31730538CEA5}" type="pres">
      <dgm:prSet presAssocID="{742EA5D9-FC8A-4E1F-AA86-A6EF6179A0CE}" presName="childNode" presStyleLbl="node1" presStyleIdx="4" presStyleCnt="10">
        <dgm:presLayoutVars>
          <dgm:bulletEnabled val="1"/>
        </dgm:presLayoutVars>
      </dgm:prSet>
      <dgm:spPr/>
      <dgm:t>
        <a:bodyPr/>
        <a:lstStyle/>
        <a:p>
          <a:endParaRPr lang="zh-CN" altLang="en-US"/>
        </a:p>
      </dgm:t>
    </dgm:pt>
    <dgm:pt modelId="{8EC97B85-7FCA-4FBA-B371-E1F7C717F266}" type="pres">
      <dgm:prSet presAssocID="{742EA5D9-FC8A-4E1F-AA86-A6EF6179A0CE}" presName="aSpace2" presStyleCnt="0"/>
      <dgm:spPr/>
    </dgm:pt>
    <dgm:pt modelId="{516586E5-8909-4EEE-B4DD-405D5237534E}" type="pres">
      <dgm:prSet presAssocID="{5CDEC2E9-431A-4933-8EA1-3E751D0FCA65}" presName="childNode" presStyleLbl="node1" presStyleIdx="5" presStyleCnt="10">
        <dgm:presLayoutVars>
          <dgm:bulletEnabled val="1"/>
        </dgm:presLayoutVars>
      </dgm:prSet>
      <dgm:spPr/>
      <dgm:t>
        <a:bodyPr/>
        <a:lstStyle/>
        <a:p>
          <a:endParaRPr lang="zh-CN" altLang="en-US"/>
        </a:p>
      </dgm:t>
    </dgm:pt>
    <dgm:pt modelId="{E72DBC06-9E99-433F-826D-75D33B3F7E99}" type="pres">
      <dgm:prSet presAssocID="{5CDEC2E9-431A-4933-8EA1-3E751D0FCA65}" presName="aSpace2" presStyleCnt="0"/>
      <dgm:spPr/>
    </dgm:pt>
    <dgm:pt modelId="{9E6CA717-8500-4096-92F2-3D0166C3F2A0}" type="pres">
      <dgm:prSet presAssocID="{ED2F1345-67AA-4A38-8035-F956DD8FE5D0}" presName="childNode" presStyleLbl="node1" presStyleIdx="6" presStyleCnt="10">
        <dgm:presLayoutVars>
          <dgm:bulletEnabled val="1"/>
        </dgm:presLayoutVars>
      </dgm:prSet>
      <dgm:spPr/>
      <dgm:t>
        <a:bodyPr/>
        <a:lstStyle/>
        <a:p>
          <a:endParaRPr lang="zh-CN" altLang="en-US"/>
        </a:p>
      </dgm:t>
    </dgm:pt>
    <dgm:pt modelId="{937DE69D-83C2-43BE-8EA9-7E362B0F075D}" type="pres">
      <dgm:prSet presAssocID="{ED2F1345-67AA-4A38-8035-F956DD8FE5D0}" presName="aSpace2" presStyleCnt="0"/>
      <dgm:spPr/>
    </dgm:pt>
    <dgm:pt modelId="{0417EE86-FBD9-4D1C-A04C-2236E44C63F9}" type="pres">
      <dgm:prSet presAssocID="{781348C0-C3EB-42E0-94BB-A2CCEC5786FA}" presName="childNode" presStyleLbl="node1" presStyleIdx="7" presStyleCnt="10">
        <dgm:presLayoutVars>
          <dgm:bulletEnabled val="1"/>
        </dgm:presLayoutVars>
      </dgm:prSet>
      <dgm:spPr/>
      <dgm:t>
        <a:bodyPr/>
        <a:lstStyle/>
        <a:p>
          <a:endParaRPr lang="zh-CN" altLang="en-US"/>
        </a:p>
      </dgm:t>
    </dgm:pt>
    <dgm:pt modelId="{A0F99F32-4FA3-45B9-B103-486AC93D2A56}" type="pres">
      <dgm:prSet presAssocID="{5512CCE3-073E-457F-860C-69040E9079E3}" presName="aSpace" presStyleCnt="0"/>
      <dgm:spPr/>
    </dgm:pt>
    <dgm:pt modelId="{7D8EFFD4-F55C-4AFB-86CE-1F65552189B8}" type="pres">
      <dgm:prSet presAssocID="{68324237-C424-438D-87DD-5984C9DDB61C}" presName="compNode" presStyleCnt="0"/>
      <dgm:spPr/>
    </dgm:pt>
    <dgm:pt modelId="{7E396951-2E93-426D-90D3-9EEBB0977BD8}" type="pres">
      <dgm:prSet presAssocID="{68324237-C424-438D-87DD-5984C9DDB61C}" presName="aNode" presStyleLbl="bgShp" presStyleIdx="3" presStyleCnt="4" custLinFactNeighborX="2354" custLinFactNeighborY="1667"/>
      <dgm:spPr/>
      <dgm:t>
        <a:bodyPr/>
        <a:lstStyle/>
        <a:p>
          <a:endParaRPr lang="zh-CN" altLang="en-US"/>
        </a:p>
      </dgm:t>
    </dgm:pt>
    <dgm:pt modelId="{C19B07B8-6EAB-4912-8169-1D0F4EA4C25C}" type="pres">
      <dgm:prSet presAssocID="{68324237-C424-438D-87DD-5984C9DDB61C}" presName="textNode" presStyleLbl="bgShp" presStyleIdx="3" presStyleCnt="4"/>
      <dgm:spPr/>
      <dgm:t>
        <a:bodyPr/>
        <a:lstStyle/>
        <a:p>
          <a:endParaRPr lang="zh-CN" altLang="en-US"/>
        </a:p>
      </dgm:t>
    </dgm:pt>
    <dgm:pt modelId="{AB95C944-56B3-4600-8254-23450693F9D4}" type="pres">
      <dgm:prSet presAssocID="{68324237-C424-438D-87DD-5984C9DDB61C}" presName="compChildNode" presStyleCnt="0"/>
      <dgm:spPr/>
    </dgm:pt>
    <dgm:pt modelId="{B8D0423A-5438-4A17-9C13-E9C2BDE1557F}" type="pres">
      <dgm:prSet presAssocID="{68324237-C424-438D-87DD-5984C9DDB61C}" presName="theInnerList" presStyleCnt="0"/>
      <dgm:spPr/>
    </dgm:pt>
    <dgm:pt modelId="{B09C0586-A2DA-47FF-8F66-4B71D9AE5FDD}" type="pres">
      <dgm:prSet presAssocID="{77717348-A03B-4BE4-96B8-75F7BA09FE36}" presName="childNode" presStyleLbl="node1" presStyleIdx="8" presStyleCnt="10">
        <dgm:presLayoutVars>
          <dgm:bulletEnabled val="1"/>
        </dgm:presLayoutVars>
      </dgm:prSet>
      <dgm:spPr/>
      <dgm:t>
        <a:bodyPr/>
        <a:lstStyle/>
        <a:p>
          <a:endParaRPr lang="zh-CN" altLang="en-US"/>
        </a:p>
      </dgm:t>
    </dgm:pt>
    <dgm:pt modelId="{45D844F6-06D2-4DA1-AF69-8A9CB928F091}" type="pres">
      <dgm:prSet presAssocID="{77717348-A03B-4BE4-96B8-75F7BA09FE36}" presName="aSpace2" presStyleCnt="0"/>
      <dgm:spPr/>
    </dgm:pt>
    <dgm:pt modelId="{CBE720F3-772D-452D-9855-478C309B3391}" type="pres">
      <dgm:prSet presAssocID="{5C960FD3-D89E-4423-A95C-4578D3A9D7C5}" presName="childNode" presStyleLbl="node1" presStyleIdx="9" presStyleCnt="10">
        <dgm:presLayoutVars>
          <dgm:bulletEnabled val="1"/>
        </dgm:presLayoutVars>
      </dgm:prSet>
      <dgm:spPr/>
      <dgm:t>
        <a:bodyPr/>
        <a:lstStyle/>
        <a:p>
          <a:endParaRPr lang="zh-CN" altLang="en-US"/>
        </a:p>
      </dgm:t>
    </dgm:pt>
  </dgm:ptLst>
  <dgm:cxnLst>
    <dgm:cxn modelId="{06F85DA7-5EA0-44AE-93B8-FF927FEB8DCC}" type="presOf" srcId="{2A201CCE-9C7D-49B8-9487-5E41D13E1260}" destId="{DC1400AC-2757-4696-839A-AD84A1523F1B}" srcOrd="0" destOrd="0" presId="urn:microsoft.com/office/officeart/2005/8/layout/lProcess2"/>
    <dgm:cxn modelId="{7E4A9EF8-0183-4CA2-9C83-86A964910F77}" srcId="{A35E398F-D057-4366-89C2-79CDBFF08346}" destId="{8F958340-3579-4BC3-AB5D-4E9592336042}" srcOrd="1" destOrd="0" parTransId="{114864DC-4974-4750-B083-85783D2F2999}" sibTransId="{AF7B65B3-DE67-4469-A491-BC7A37512406}"/>
    <dgm:cxn modelId="{490975C3-F08B-417F-AC68-B3D900D8B0DE}" srcId="{5512CCE3-073E-457F-860C-69040E9079E3}" destId="{ED2F1345-67AA-4A38-8035-F956DD8FE5D0}" srcOrd="2" destOrd="0" parTransId="{66CB906F-C777-4905-A8FC-DFE9687F7201}" sibTransId="{B83E5909-DEEC-4E43-A3C2-DC3FA606F29B}"/>
    <dgm:cxn modelId="{37B283AE-41D8-4DF9-A9AF-13E68BC32610}" type="presOf" srcId="{ED2F1345-67AA-4A38-8035-F956DD8FE5D0}" destId="{9E6CA717-8500-4096-92F2-3D0166C3F2A0}" srcOrd="0" destOrd="0" presId="urn:microsoft.com/office/officeart/2005/8/layout/lProcess2"/>
    <dgm:cxn modelId="{E9F8672B-AC09-498D-87A0-D03D0AEC0440}" type="presOf" srcId="{5512CCE3-073E-457F-860C-69040E9079E3}" destId="{07B70DE8-CDD9-4151-A0CA-A8E34B7A205B}" srcOrd="0" destOrd="0" presId="urn:microsoft.com/office/officeart/2005/8/layout/lProcess2"/>
    <dgm:cxn modelId="{9A52F7E2-C3F0-4E61-9079-D9FA9C4A1447}" srcId="{2A201CCE-9C7D-49B8-9487-5E41D13E1260}" destId="{5512CCE3-073E-457F-860C-69040E9079E3}" srcOrd="2" destOrd="0" parTransId="{A631EF76-1A58-4203-9202-1244A52787AC}" sibTransId="{EE04F8A0-2117-4704-8D56-4F6189B1BD32}"/>
    <dgm:cxn modelId="{403E215A-B735-41FA-B7B2-8CCEA976D780}" srcId="{5512CCE3-073E-457F-860C-69040E9079E3}" destId="{742EA5D9-FC8A-4E1F-AA86-A6EF6179A0CE}" srcOrd="0" destOrd="0" parTransId="{680EE145-8D0C-4688-8A7A-72B5982B4DA0}" sibTransId="{4C237455-CCF6-4F9A-9FBC-6506370163D2}"/>
    <dgm:cxn modelId="{AAB19630-D129-441F-B606-1E7B0B085834}" type="presOf" srcId="{25AE677A-48DC-4B6B-B101-0EDEF444385B}" destId="{424FC4A1-0AC1-402C-994B-618EAF0B1224}" srcOrd="0" destOrd="0" presId="urn:microsoft.com/office/officeart/2005/8/layout/lProcess2"/>
    <dgm:cxn modelId="{271508CA-7C82-43F9-8FC1-BF1863B2CD76}" srcId="{A35E398F-D057-4366-89C2-79CDBFF08346}" destId="{C496E8FB-EE0A-40F7-BFF2-54D57DEF0545}" srcOrd="2" destOrd="0" parTransId="{B62BDE5B-7C3C-4A53-9C58-301914F92634}" sibTransId="{3B15D2C8-724E-4FFC-A4EF-65569F204E70}"/>
    <dgm:cxn modelId="{7A1A4E63-7C34-4BC8-8A7A-F30D85C4F2B4}" srcId="{2A201CCE-9C7D-49B8-9487-5E41D13E1260}" destId="{25AE677A-48DC-4B6B-B101-0EDEF444385B}" srcOrd="0" destOrd="0" parTransId="{6535A404-010B-4A95-8808-EF48D81AD00E}" sibTransId="{0BD3B890-714B-4A47-9F58-7F33F10631DA}"/>
    <dgm:cxn modelId="{DF42EE7C-00BB-45E0-8D12-1899F16D64F1}" srcId="{25AE677A-48DC-4B6B-B101-0EDEF444385B}" destId="{AAD95F30-FB22-4B6A-9611-9568BAE21C54}" srcOrd="0" destOrd="0" parTransId="{C56FE2FF-29C9-44B2-B7F1-03F5B4D665AE}" sibTransId="{DC88F1F2-2A51-4ED3-9700-DDC851A181AA}"/>
    <dgm:cxn modelId="{8421E793-5376-4141-BC66-7CD4A849E7F6}" type="presOf" srcId="{A35E398F-D057-4366-89C2-79CDBFF08346}" destId="{BC94A84A-42B1-4A91-9111-C409BA1C9AAF}" srcOrd="0" destOrd="0" presId="urn:microsoft.com/office/officeart/2005/8/layout/lProcess2"/>
    <dgm:cxn modelId="{69B4FA43-BC3E-45BC-B0BB-C546204AB742}" type="presOf" srcId="{AAD95F30-FB22-4B6A-9611-9568BAE21C54}" destId="{EB79D58A-9B49-45FD-9949-BBBA9946F81A}" srcOrd="0" destOrd="0" presId="urn:microsoft.com/office/officeart/2005/8/layout/lProcess2"/>
    <dgm:cxn modelId="{BFE658AA-506B-4E53-BEB2-ABB83E0EE071}" type="presOf" srcId="{C496E8FB-EE0A-40F7-BFF2-54D57DEF0545}" destId="{4DFA5300-B6F2-4523-8B82-AD14AF7E8DEE}" srcOrd="0" destOrd="0" presId="urn:microsoft.com/office/officeart/2005/8/layout/lProcess2"/>
    <dgm:cxn modelId="{028B8348-B7D3-432E-8C53-FEAAFF3D3F4B}" type="presOf" srcId="{25AE677A-48DC-4B6B-B101-0EDEF444385B}" destId="{7E6D3A12-763B-4FD0-AAEA-B2439FE70826}" srcOrd="1" destOrd="0" presId="urn:microsoft.com/office/officeart/2005/8/layout/lProcess2"/>
    <dgm:cxn modelId="{AB0DA7F9-5DB9-4BB3-9258-41D8C50B94E4}" type="presOf" srcId="{5CDEC2E9-431A-4933-8EA1-3E751D0FCA65}" destId="{516586E5-8909-4EEE-B4DD-405D5237534E}" srcOrd="0" destOrd="0" presId="urn:microsoft.com/office/officeart/2005/8/layout/lProcess2"/>
    <dgm:cxn modelId="{4054D699-1BF6-404F-B1E3-025824D1C63A}" type="presOf" srcId="{68324237-C424-438D-87DD-5984C9DDB61C}" destId="{C19B07B8-6EAB-4912-8169-1D0F4EA4C25C}" srcOrd="1" destOrd="0" presId="urn:microsoft.com/office/officeart/2005/8/layout/lProcess2"/>
    <dgm:cxn modelId="{9FEE81D0-ACCB-4D72-A9F4-98CD59F0B228}" srcId="{2A201CCE-9C7D-49B8-9487-5E41D13E1260}" destId="{A35E398F-D057-4366-89C2-79CDBFF08346}" srcOrd="1" destOrd="0" parTransId="{7B86D1AF-5A56-4BE8-ACB3-045484ACDFE8}" sibTransId="{00420B04-B50B-4E20-9167-9E8F9350C2CF}"/>
    <dgm:cxn modelId="{47232135-A14C-42BA-B1CF-A7CE67B2D34D}" type="presOf" srcId="{5512CCE3-073E-457F-860C-69040E9079E3}" destId="{AD8470F7-A0A9-4085-9805-FCA17C74649A}" srcOrd="1" destOrd="0" presId="urn:microsoft.com/office/officeart/2005/8/layout/lProcess2"/>
    <dgm:cxn modelId="{FB230962-1B35-4390-A81C-117C99775FE7}" srcId="{68324237-C424-438D-87DD-5984C9DDB61C}" destId="{77717348-A03B-4BE4-96B8-75F7BA09FE36}" srcOrd="0" destOrd="0" parTransId="{5C2A756B-0C86-41FD-BBED-0198AB8113AA}" sibTransId="{207435DA-EA57-4922-BECA-29CD3C9D02FF}"/>
    <dgm:cxn modelId="{9EA79FE4-6887-4AD4-B967-A9D0708EBC43}" type="presOf" srcId="{781348C0-C3EB-42E0-94BB-A2CCEC5786FA}" destId="{0417EE86-FBD9-4D1C-A04C-2236E44C63F9}" srcOrd="0" destOrd="0" presId="urn:microsoft.com/office/officeart/2005/8/layout/lProcess2"/>
    <dgm:cxn modelId="{AD228FCE-7679-4CF9-B9C2-0C1D49E4657A}" type="presOf" srcId="{5A811183-198D-4C8A-986D-C1EEBBCAD5CD}" destId="{EEDCC556-14B3-4678-9333-9AB8FE9B81CE}" srcOrd="0" destOrd="0" presId="urn:microsoft.com/office/officeart/2005/8/layout/lProcess2"/>
    <dgm:cxn modelId="{C5E8F7D7-55AA-4989-AFD4-7AC2782321C6}" type="presOf" srcId="{8F958340-3579-4BC3-AB5D-4E9592336042}" destId="{697AD663-5E01-4729-BC34-490864573086}" srcOrd="0" destOrd="0" presId="urn:microsoft.com/office/officeart/2005/8/layout/lProcess2"/>
    <dgm:cxn modelId="{817B1A4E-4DB6-4270-B723-2C6BCF8BA74C}" type="presOf" srcId="{77717348-A03B-4BE4-96B8-75F7BA09FE36}" destId="{B09C0586-A2DA-47FF-8F66-4B71D9AE5FDD}" srcOrd="0" destOrd="0" presId="urn:microsoft.com/office/officeart/2005/8/layout/lProcess2"/>
    <dgm:cxn modelId="{E9797297-6495-4095-9AC9-510202562667}" type="presOf" srcId="{68324237-C424-438D-87DD-5984C9DDB61C}" destId="{7E396951-2E93-426D-90D3-9EEBB0977BD8}" srcOrd="0" destOrd="0" presId="urn:microsoft.com/office/officeart/2005/8/layout/lProcess2"/>
    <dgm:cxn modelId="{25FA93FE-41E4-41A5-8999-BFD4FF5A3083}" srcId="{5512CCE3-073E-457F-860C-69040E9079E3}" destId="{5CDEC2E9-431A-4933-8EA1-3E751D0FCA65}" srcOrd="1" destOrd="0" parTransId="{27143941-97F5-49B1-A5D4-A976651C2D10}" sibTransId="{73958063-1D33-47FD-8B89-BC03B6277BDB}"/>
    <dgm:cxn modelId="{6E66372E-C7C1-41FB-AA59-8E632D730573}" srcId="{A35E398F-D057-4366-89C2-79CDBFF08346}" destId="{5A811183-198D-4C8A-986D-C1EEBBCAD5CD}" srcOrd="0" destOrd="0" parTransId="{8C06FED5-66D1-4CA8-B99A-B4AD8E23599D}" sibTransId="{8EDBD83A-D14F-40F6-A358-76A1C7B20A96}"/>
    <dgm:cxn modelId="{6C5DD685-7BA4-4B4F-AB1C-3919C9BCBC76}" srcId="{2A201CCE-9C7D-49B8-9487-5E41D13E1260}" destId="{68324237-C424-438D-87DD-5984C9DDB61C}" srcOrd="3" destOrd="0" parTransId="{2CFA0E84-BE56-468A-81C2-B5D5C6FC1434}" sibTransId="{3FC28BBC-DD78-4972-8AAF-48D5923543DC}"/>
    <dgm:cxn modelId="{D3935520-E037-4648-92A6-206684668BC0}" type="presOf" srcId="{A35E398F-D057-4366-89C2-79CDBFF08346}" destId="{7EECFB72-5A32-4146-AB8D-5FF0D0C7F310}" srcOrd="1" destOrd="0" presId="urn:microsoft.com/office/officeart/2005/8/layout/lProcess2"/>
    <dgm:cxn modelId="{51A503F3-9DA7-42C5-AB03-1BEA3F8C4E0E}" srcId="{68324237-C424-438D-87DD-5984C9DDB61C}" destId="{5C960FD3-D89E-4423-A95C-4578D3A9D7C5}" srcOrd="1" destOrd="0" parTransId="{0DDE0314-9E5A-4F97-B963-5A3C269E6285}" sibTransId="{DAD60D97-95D8-4A69-831A-DA32DC1E2531}"/>
    <dgm:cxn modelId="{E5A2C260-4B4D-4642-8BBD-E34EBAB7D9E6}" srcId="{5512CCE3-073E-457F-860C-69040E9079E3}" destId="{781348C0-C3EB-42E0-94BB-A2CCEC5786FA}" srcOrd="3" destOrd="0" parTransId="{D23CBAD6-9825-4EFB-98A6-A76634F9B07C}" sibTransId="{10B09A48-1793-418C-89E7-CC161EE0C3CB}"/>
    <dgm:cxn modelId="{2892E470-1D8A-4F4B-A75F-05B5DC62C097}" type="presOf" srcId="{5C960FD3-D89E-4423-A95C-4578D3A9D7C5}" destId="{CBE720F3-772D-452D-9855-478C309B3391}" srcOrd="0" destOrd="0" presId="urn:microsoft.com/office/officeart/2005/8/layout/lProcess2"/>
    <dgm:cxn modelId="{9927F4F9-B4BD-4D9C-9B8C-E81B6C1E66F1}" type="presOf" srcId="{742EA5D9-FC8A-4E1F-AA86-A6EF6179A0CE}" destId="{8C4A3475-4BBE-41F5-B1F4-31730538CEA5}" srcOrd="0" destOrd="0" presId="urn:microsoft.com/office/officeart/2005/8/layout/lProcess2"/>
    <dgm:cxn modelId="{85DB034A-71C3-4E69-8E72-4ED4D5E991F1}" type="presParOf" srcId="{DC1400AC-2757-4696-839A-AD84A1523F1B}" destId="{47A7CB36-06F4-492A-B590-2167748E53E6}" srcOrd="0" destOrd="0" presId="urn:microsoft.com/office/officeart/2005/8/layout/lProcess2"/>
    <dgm:cxn modelId="{75867248-A5F7-4F53-A756-E8B9C52138DE}" type="presParOf" srcId="{47A7CB36-06F4-492A-B590-2167748E53E6}" destId="{424FC4A1-0AC1-402C-994B-618EAF0B1224}" srcOrd="0" destOrd="0" presId="urn:microsoft.com/office/officeart/2005/8/layout/lProcess2"/>
    <dgm:cxn modelId="{EE156E42-FBCC-45B2-8E5F-A070C2E49825}" type="presParOf" srcId="{47A7CB36-06F4-492A-B590-2167748E53E6}" destId="{7E6D3A12-763B-4FD0-AAEA-B2439FE70826}" srcOrd="1" destOrd="0" presId="urn:microsoft.com/office/officeart/2005/8/layout/lProcess2"/>
    <dgm:cxn modelId="{111668E7-FF59-4C36-9303-2B9F36F72C6E}" type="presParOf" srcId="{47A7CB36-06F4-492A-B590-2167748E53E6}" destId="{110214D3-0B5C-4E7C-BAF0-78905933018D}" srcOrd="2" destOrd="0" presId="urn:microsoft.com/office/officeart/2005/8/layout/lProcess2"/>
    <dgm:cxn modelId="{A19B32C3-5F1C-4289-B3B2-79A00846D997}" type="presParOf" srcId="{110214D3-0B5C-4E7C-BAF0-78905933018D}" destId="{EBFD924B-9B9C-455E-B1DC-498C306E5BE3}" srcOrd="0" destOrd="0" presId="urn:microsoft.com/office/officeart/2005/8/layout/lProcess2"/>
    <dgm:cxn modelId="{3884AC5D-A324-4414-A0E7-C37D3FA38EFE}" type="presParOf" srcId="{EBFD924B-9B9C-455E-B1DC-498C306E5BE3}" destId="{EB79D58A-9B49-45FD-9949-BBBA9946F81A}" srcOrd="0" destOrd="0" presId="urn:microsoft.com/office/officeart/2005/8/layout/lProcess2"/>
    <dgm:cxn modelId="{CFB36ACD-2E11-4BC5-8833-0B49255B47A4}" type="presParOf" srcId="{DC1400AC-2757-4696-839A-AD84A1523F1B}" destId="{B6D0D042-D0F2-44B5-BE49-E4754A7FE6AB}" srcOrd="1" destOrd="0" presId="urn:microsoft.com/office/officeart/2005/8/layout/lProcess2"/>
    <dgm:cxn modelId="{4D188AB9-1A82-47D5-9E36-F22AC763A7FE}" type="presParOf" srcId="{DC1400AC-2757-4696-839A-AD84A1523F1B}" destId="{096CD3DB-BF80-49DB-9641-728C6EEBFB6F}" srcOrd="2" destOrd="0" presId="urn:microsoft.com/office/officeart/2005/8/layout/lProcess2"/>
    <dgm:cxn modelId="{5D4291C8-F2FD-4F0B-97C3-E92647565E66}" type="presParOf" srcId="{096CD3DB-BF80-49DB-9641-728C6EEBFB6F}" destId="{BC94A84A-42B1-4A91-9111-C409BA1C9AAF}" srcOrd="0" destOrd="0" presId="urn:microsoft.com/office/officeart/2005/8/layout/lProcess2"/>
    <dgm:cxn modelId="{B8E455CD-CD12-4E64-AEB7-910E1ED0FFC6}" type="presParOf" srcId="{096CD3DB-BF80-49DB-9641-728C6EEBFB6F}" destId="{7EECFB72-5A32-4146-AB8D-5FF0D0C7F310}" srcOrd="1" destOrd="0" presId="urn:microsoft.com/office/officeart/2005/8/layout/lProcess2"/>
    <dgm:cxn modelId="{74819259-6C42-4F44-8FB9-9842F1EBAFF9}" type="presParOf" srcId="{096CD3DB-BF80-49DB-9641-728C6EEBFB6F}" destId="{6D0C0D08-15CA-4928-A97D-2CCDAD9EE919}" srcOrd="2" destOrd="0" presId="urn:microsoft.com/office/officeart/2005/8/layout/lProcess2"/>
    <dgm:cxn modelId="{B3F0114A-1DC2-4EB7-9523-EB3D33AA37A2}" type="presParOf" srcId="{6D0C0D08-15CA-4928-A97D-2CCDAD9EE919}" destId="{973EA3F0-8B41-4239-9631-EB3B7E06B9F9}" srcOrd="0" destOrd="0" presId="urn:microsoft.com/office/officeart/2005/8/layout/lProcess2"/>
    <dgm:cxn modelId="{ED688CB1-590C-4410-98E2-497D39A2C0BB}" type="presParOf" srcId="{973EA3F0-8B41-4239-9631-EB3B7E06B9F9}" destId="{EEDCC556-14B3-4678-9333-9AB8FE9B81CE}" srcOrd="0" destOrd="0" presId="urn:microsoft.com/office/officeart/2005/8/layout/lProcess2"/>
    <dgm:cxn modelId="{4E9A964E-C44E-47C8-8F1B-8B8DE49EEC80}" type="presParOf" srcId="{973EA3F0-8B41-4239-9631-EB3B7E06B9F9}" destId="{D190B856-6B97-4644-A07E-0830CCA13657}" srcOrd="1" destOrd="0" presId="urn:microsoft.com/office/officeart/2005/8/layout/lProcess2"/>
    <dgm:cxn modelId="{6CCBD3B1-5DB4-471D-B9A2-FF917A7A5161}" type="presParOf" srcId="{973EA3F0-8B41-4239-9631-EB3B7E06B9F9}" destId="{697AD663-5E01-4729-BC34-490864573086}" srcOrd="2" destOrd="0" presId="urn:microsoft.com/office/officeart/2005/8/layout/lProcess2"/>
    <dgm:cxn modelId="{246747C7-C86E-48B7-92AD-34741E9CCEA2}" type="presParOf" srcId="{973EA3F0-8B41-4239-9631-EB3B7E06B9F9}" destId="{DE3321BF-2E8C-41D1-B17F-8007A888D284}" srcOrd="3" destOrd="0" presId="urn:microsoft.com/office/officeart/2005/8/layout/lProcess2"/>
    <dgm:cxn modelId="{67542CF8-E9D4-4FEB-8581-B60FDAEDED56}" type="presParOf" srcId="{973EA3F0-8B41-4239-9631-EB3B7E06B9F9}" destId="{4DFA5300-B6F2-4523-8B82-AD14AF7E8DEE}" srcOrd="4" destOrd="0" presId="urn:microsoft.com/office/officeart/2005/8/layout/lProcess2"/>
    <dgm:cxn modelId="{F4EB5CEA-5795-43F4-B769-B3A68E54EC39}" type="presParOf" srcId="{DC1400AC-2757-4696-839A-AD84A1523F1B}" destId="{5D9E4FE6-620F-4430-8EC9-362342774FD2}" srcOrd="3" destOrd="0" presId="urn:microsoft.com/office/officeart/2005/8/layout/lProcess2"/>
    <dgm:cxn modelId="{7DB08A4D-E1F4-4519-AA69-D51DAB2847FB}" type="presParOf" srcId="{DC1400AC-2757-4696-839A-AD84A1523F1B}" destId="{03CC375A-1D30-43EB-9002-FB2A6A77FF67}" srcOrd="4" destOrd="0" presId="urn:microsoft.com/office/officeart/2005/8/layout/lProcess2"/>
    <dgm:cxn modelId="{204774C2-0E3B-42CF-BC9B-B74492A26B6C}" type="presParOf" srcId="{03CC375A-1D30-43EB-9002-FB2A6A77FF67}" destId="{07B70DE8-CDD9-4151-A0CA-A8E34B7A205B}" srcOrd="0" destOrd="0" presId="urn:microsoft.com/office/officeart/2005/8/layout/lProcess2"/>
    <dgm:cxn modelId="{27AA6061-230D-41DF-B5D7-DB8A32B298BB}" type="presParOf" srcId="{03CC375A-1D30-43EB-9002-FB2A6A77FF67}" destId="{AD8470F7-A0A9-4085-9805-FCA17C74649A}" srcOrd="1" destOrd="0" presId="urn:microsoft.com/office/officeart/2005/8/layout/lProcess2"/>
    <dgm:cxn modelId="{327F1C25-173C-4EA0-A104-65C4ED81D8AA}" type="presParOf" srcId="{03CC375A-1D30-43EB-9002-FB2A6A77FF67}" destId="{E178D616-32E2-47AE-9E9E-0BEDCD14E355}" srcOrd="2" destOrd="0" presId="urn:microsoft.com/office/officeart/2005/8/layout/lProcess2"/>
    <dgm:cxn modelId="{FB3E1C35-6FBF-4E57-AE3C-005C194C6E99}" type="presParOf" srcId="{E178D616-32E2-47AE-9E9E-0BEDCD14E355}" destId="{374756DE-F530-471F-A1F2-C6A33FFF558C}" srcOrd="0" destOrd="0" presId="urn:microsoft.com/office/officeart/2005/8/layout/lProcess2"/>
    <dgm:cxn modelId="{840E0642-8358-47DE-8BE7-7B409CBCD742}" type="presParOf" srcId="{374756DE-F530-471F-A1F2-C6A33FFF558C}" destId="{8C4A3475-4BBE-41F5-B1F4-31730538CEA5}" srcOrd="0" destOrd="0" presId="urn:microsoft.com/office/officeart/2005/8/layout/lProcess2"/>
    <dgm:cxn modelId="{DCD2B937-2085-405E-94F7-C074F3DF0017}" type="presParOf" srcId="{374756DE-F530-471F-A1F2-C6A33FFF558C}" destId="{8EC97B85-7FCA-4FBA-B371-E1F7C717F266}" srcOrd="1" destOrd="0" presId="urn:microsoft.com/office/officeart/2005/8/layout/lProcess2"/>
    <dgm:cxn modelId="{44CF2D0D-CEC8-4EF4-9536-9C615B865EDB}" type="presParOf" srcId="{374756DE-F530-471F-A1F2-C6A33FFF558C}" destId="{516586E5-8909-4EEE-B4DD-405D5237534E}" srcOrd="2" destOrd="0" presId="urn:microsoft.com/office/officeart/2005/8/layout/lProcess2"/>
    <dgm:cxn modelId="{6F6A9E54-D45C-45A4-995D-4B0F1EACF3E2}" type="presParOf" srcId="{374756DE-F530-471F-A1F2-C6A33FFF558C}" destId="{E72DBC06-9E99-433F-826D-75D33B3F7E99}" srcOrd="3" destOrd="0" presId="urn:microsoft.com/office/officeart/2005/8/layout/lProcess2"/>
    <dgm:cxn modelId="{D5C3345A-2E9A-445A-824A-714179AE0152}" type="presParOf" srcId="{374756DE-F530-471F-A1F2-C6A33FFF558C}" destId="{9E6CA717-8500-4096-92F2-3D0166C3F2A0}" srcOrd="4" destOrd="0" presId="urn:microsoft.com/office/officeart/2005/8/layout/lProcess2"/>
    <dgm:cxn modelId="{40F5D52E-7118-4D85-9A61-22C72A778686}" type="presParOf" srcId="{374756DE-F530-471F-A1F2-C6A33FFF558C}" destId="{937DE69D-83C2-43BE-8EA9-7E362B0F075D}" srcOrd="5" destOrd="0" presId="urn:microsoft.com/office/officeart/2005/8/layout/lProcess2"/>
    <dgm:cxn modelId="{1F77198A-6BF3-43D5-B51C-F06DDABE7C95}" type="presParOf" srcId="{374756DE-F530-471F-A1F2-C6A33FFF558C}" destId="{0417EE86-FBD9-4D1C-A04C-2236E44C63F9}" srcOrd="6" destOrd="0" presId="urn:microsoft.com/office/officeart/2005/8/layout/lProcess2"/>
    <dgm:cxn modelId="{D1990377-0CF4-4F98-B433-6FE2F31774EC}" type="presParOf" srcId="{DC1400AC-2757-4696-839A-AD84A1523F1B}" destId="{A0F99F32-4FA3-45B9-B103-486AC93D2A56}" srcOrd="5" destOrd="0" presId="urn:microsoft.com/office/officeart/2005/8/layout/lProcess2"/>
    <dgm:cxn modelId="{F62B38D5-DB24-4B7D-AEA9-7CA03CB23436}" type="presParOf" srcId="{DC1400AC-2757-4696-839A-AD84A1523F1B}" destId="{7D8EFFD4-F55C-4AFB-86CE-1F65552189B8}" srcOrd="6" destOrd="0" presId="urn:microsoft.com/office/officeart/2005/8/layout/lProcess2"/>
    <dgm:cxn modelId="{953C8067-9002-4132-A953-1A0871C22ECF}" type="presParOf" srcId="{7D8EFFD4-F55C-4AFB-86CE-1F65552189B8}" destId="{7E396951-2E93-426D-90D3-9EEBB0977BD8}" srcOrd="0" destOrd="0" presId="urn:microsoft.com/office/officeart/2005/8/layout/lProcess2"/>
    <dgm:cxn modelId="{1A2C4B60-8133-42FC-925D-FC2E382E840C}" type="presParOf" srcId="{7D8EFFD4-F55C-4AFB-86CE-1F65552189B8}" destId="{C19B07B8-6EAB-4912-8169-1D0F4EA4C25C}" srcOrd="1" destOrd="0" presId="urn:microsoft.com/office/officeart/2005/8/layout/lProcess2"/>
    <dgm:cxn modelId="{5E3D1CA5-AF18-40DF-AC22-0C84BC85A462}" type="presParOf" srcId="{7D8EFFD4-F55C-4AFB-86CE-1F65552189B8}" destId="{AB95C944-56B3-4600-8254-23450693F9D4}" srcOrd="2" destOrd="0" presId="urn:microsoft.com/office/officeart/2005/8/layout/lProcess2"/>
    <dgm:cxn modelId="{EF6C9CDA-6334-4474-85F8-CB04BB453554}" type="presParOf" srcId="{AB95C944-56B3-4600-8254-23450693F9D4}" destId="{B8D0423A-5438-4A17-9C13-E9C2BDE1557F}" srcOrd="0" destOrd="0" presId="urn:microsoft.com/office/officeart/2005/8/layout/lProcess2"/>
    <dgm:cxn modelId="{866125C0-DA24-4F0A-876D-A429BD5C8175}" type="presParOf" srcId="{B8D0423A-5438-4A17-9C13-E9C2BDE1557F}" destId="{B09C0586-A2DA-47FF-8F66-4B71D9AE5FDD}" srcOrd="0" destOrd="0" presId="urn:microsoft.com/office/officeart/2005/8/layout/lProcess2"/>
    <dgm:cxn modelId="{0DC34AA9-B205-47C6-BDDA-FE08B7FBC1C1}" type="presParOf" srcId="{B8D0423A-5438-4A17-9C13-E9C2BDE1557F}" destId="{45D844F6-06D2-4DA1-AF69-8A9CB928F091}" srcOrd="1" destOrd="0" presId="urn:microsoft.com/office/officeart/2005/8/layout/lProcess2"/>
    <dgm:cxn modelId="{B3260325-2B9D-4423-B98A-150F8963760F}" type="presParOf" srcId="{B8D0423A-5438-4A17-9C13-E9C2BDE1557F}" destId="{CBE720F3-772D-452D-9855-478C309B3391}"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6CDC27-A30F-46F2-B07D-72E96E320F02}"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zh-CN" altLang="en-US"/>
        </a:p>
      </dgm:t>
    </dgm:pt>
    <dgm:pt modelId="{A2E9520E-7BFE-43AF-A1B2-0C43AFADBBD5}">
      <dgm:prSet/>
      <dgm:spPr/>
      <dgm:t>
        <a:bodyPr/>
        <a:lstStyle/>
        <a:p>
          <a:pPr rtl="0"/>
          <a:r>
            <a:rPr lang="zh-CN" b="1" dirty="0" smtClean="0"/>
            <a:t>密码编码学与网络安全：原理与实践</a:t>
          </a:r>
          <a:r>
            <a:rPr lang="en-US" b="1" dirty="0" smtClean="0"/>
            <a:t>(</a:t>
          </a:r>
          <a:r>
            <a:rPr lang="zh-CN" b="1" dirty="0" smtClean="0"/>
            <a:t>第</a:t>
          </a:r>
          <a:r>
            <a:rPr lang="zh-CN" altLang="en-US" b="1" dirty="0" smtClean="0"/>
            <a:t>六</a:t>
          </a:r>
          <a:r>
            <a:rPr lang="zh-CN" b="1" dirty="0" smtClean="0"/>
            <a:t>版</a:t>
          </a:r>
          <a:r>
            <a:rPr lang="en-US" b="1" dirty="0" smtClean="0"/>
            <a:t>)</a:t>
          </a:r>
          <a:endParaRPr lang="zh-CN" b="1" dirty="0"/>
        </a:p>
      </dgm:t>
    </dgm:pt>
    <dgm:pt modelId="{A9D02929-CFD5-4E9F-8DB8-4612DE18D714}" type="parTrans" cxnId="{FB0D9EDB-2BAD-4A45-877F-EDB39C037AF5}">
      <dgm:prSet/>
      <dgm:spPr/>
      <dgm:t>
        <a:bodyPr/>
        <a:lstStyle/>
        <a:p>
          <a:endParaRPr lang="zh-CN" altLang="en-US"/>
        </a:p>
      </dgm:t>
    </dgm:pt>
    <dgm:pt modelId="{08F4356A-45A0-4D64-84F7-5901E7B6F4A4}" type="sibTrans" cxnId="{FB0D9EDB-2BAD-4A45-877F-EDB39C037AF5}">
      <dgm:prSet/>
      <dgm:spPr/>
      <dgm:t>
        <a:bodyPr/>
        <a:lstStyle/>
        <a:p>
          <a:endParaRPr lang="zh-CN" altLang="en-US"/>
        </a:p>
      </dgm:t>
    </dgm:pt>
    <dgm:pt modelId="{0BFE93C2-438D-4277-AF35-D5FEC0AB18AB}">
      <dgm:prSet/>
      <dgm:spPr/>
      <dgm:t>
        <a:bodyPr/>
        <a:lstStyle/>
        <a:p>
          <a:pPr rtl="0"/>
          <a:r>
            <a:rPr lang="zh-CN" altLang="en-US" dirty="0" smtClean="0"/>
            <a:t>密码编码学和密码分析</a:t>
          </a:r>
          <a:endParaRPr lang="zh-CN" altLang="en-US" dirty="0"/>
        </a:p>
      </dgm:t>
    </dgm:pt>
    <dgm:pt modelId="{5DB6B39C-FD9B-41EB-BB75-6898BAF99E16}" type="parTrans" cxnId="{50650B90-42EC-44B6-9BB9-2D6CA34F2A3D}">
      <dgm:prSet/>
      <dgm:spPr/>
      <dgm:t>
        <a:bodyPr/>
        <a:lstStyle/>
        <a:p>
          <a:endParaRPr lang="zh-CN" altLang="en-US"/>
        </a:p>
      </dgm:t>
    </dgm:pt>
    <dgm:pt modelId="{A5A511E3-E8DE-4109-9745-55D5E112D0B9}" type="sibTrans" cxnId="{50650B90-42EC-44B6-9BB9-2D6CA34F2A3D}">
      <dgm:prSet/>
      <dgm:spPr/>
      <dgm:t>
        <a:bodyPr/>
        <a:lstStyle/>
        <a:p>
          <a:endParaRPr lang="zh-CN" altLang="en-US"/>
        </a:p>
      </dgm:t>
    </dgm:pt>
    <dgm:pt modelId="{857A2605-2AA8-4DDF-8C37-966ECAA0EEBC}">
      <dgm:prSet/>
      <dgm:spPr/>
      <dgm:t>
        <a:bodyPr/>
        <a:lstStyle/>
        <a:p>
          <a:pPr rtl="0"/>
          <a:r>
            <a:rPr lang="zh-CN" dirty="0" smtClean="0"/>
            <a:t>机械工业出版社，吴世忠等译，</a:t>
          </a:r>
          <a:r>
            <a:rPr lang="en-US" dirty="0" smtClean="0"/>
            <a:t>2001</a:t>
          </a:r>
          <a:r>
            <a:rPr lang="zh-CN" dirty="0" smtClean="0"/>
            <a:t>年</a:t>
          </a:r>
          <a:endParaRPr lang="zh-CN" dirty="0"/>
        </a:p>
      </dgm:t>
    </dgm:pt>
    <dgm:pt modelId="{8D997BAB-FB72-4C14-B562-88EABABD5962}" type="parTrans" cxnId="{387C6EF2-6993-4495-8E8D-E040EC6184C1}">
      <dgm:prSet/>
      <dgm:spPr/>
      <dgm:t>
        <a:bodyPr/>
        <a:lstStyle/>
        <a:p>
          <a:endParaRPr lang="zh-CN" altLang="en-US"/>
        </a:p>
      </dgm:t>
    </dgm:pt>
    <dgm:pt modelId="{AD702117-998D-4F65-85AA-BFBE38113F6D}" type="sibTrans" cxnId="{387C6EF2-6993-4495-8E8D-E040EC6184C1}">
      <dgm:prSet/>
      <dgm:spPr/>
      <dgm:t>
        <a:bodyPr/>
        <a:lstStyle/>
        <a:p>
          <a:endParaRPr lang="zh-CN" altLang="en-US"/>
        </a:p>
      </dgm:t>
    </dgm:pt>
    <dgm:pt modelId="{102505D1-3F19-4CB8-8C43-099AC35894D6}">
      <dgm:prSet/>
      <dgm:spPr/>
      <dgm:t>
        <a:bodyPr/>
        <a:lstStyle/>
        <a:p>
          <a:pPr rtl="0"/>
          <a:r>
            <a:rPr lang="zh-CN" altLang="en-US" dirty="0" smtClean="0"/>
            <a:t>密码学与计算机网络安全</a:t>
          </a:r>
          <a:endParaRPr lang="zh-CN" altLang="en-US" dirty="0"/>
        </a:p>
      </dgm:t>
    </dgm:pt>
    <dgm:pt modelId="{726DD189-E91D-439D-8AA5-659CB8479C3B}" type="parTrans" cxnId="{E197F443-2222-440B-B583-E20C50498C9A}">
      <dgm:prSet/>
      <dgm:spPr/>
      <dgm:t>
        <a:bodyPr/>
        <a:lstStyle/>
        <a:p>
          <a:endParaRPr lang="zh-CN" altLang="en-US"/>
        </a:p>
      </dgm:t>
    </dgm:pt>
    <dgm:pt modelId="{55CB1BE7-5F12-4605-877E-20E17944577E}" type="sibTrans" cxnId="{E197F443-2222-440B-B583-E20C50498C9A}">
      <dgm:prSet/>
      <dgm:spPr/>
      <dgm:t>
        <a:bodyPr/>
        <a:lstStyle/>
        <a:p>
          <a:endParaRPr lang="zh-CN" altLang="en-US"/>
        </a:p>
      </dgm:t>
    </dgm:pt>
    <dgm:pt modelId="{AF958DD6-E15C-4E1B-864A-7AB8300D6AB1}">
      <dgm:prSet/>
      <dgm:spPr/>
      <dgm:t>
        <a:bodyPr/>
        <a:lstStyle/>
        <a:p>
          <a:pPr rtl="0"/>
          <a:r>
            <a:rPr lang="zh-CN" dirty="0" smtClean="0"/>
            <a:t>卿斯汉，清华大学出版社，</a:t>
          </a:r>
          <a:r>
            <a:rPr lang="en-US" dirty="0" smtClean="0"/>
            <a:t>2001</a:t>
          </a:r>
          <a:r>
            <a:rPr lang="zh-CN" dirty="0" smtClean="0"/>
            <a:t>年</a:t>
          </a:r>
          <a:endParaRPr lang="zh-CN" dirty="0"/>
        </a:p>
      </dgm:t>
    </dgm:pt>
    <dgm:pt modelId="{889A5CAF-796C-4818-AED3-D3A72D3A0142}" type="parTrans" cxnId="{8B421B2E-49FE-4059-B795-CBF6B610BAE5}">
      <dgm:prSet/>
      <dgm:spPr/>
      <dgm:t>
        <a:bodyPr/>
        <a:lstStyle/>
        <a:p>
          <a:endParaRPr lang="zh-CN" altLang="en-US"/>
        </a:p>
      </dgm:t>
    </dgm:pt>
    <dgm:pt modelId="{269B1E3B-81F7-4453-B2A6-D3571AC8451A}" type="sibTrans" cxnId="{8B421B2E-49FE-4059-B795-CBF6B610BAE5}">
      <dgm:prSet/>
      <dgm:spPr/>
      <dgm:t>
        <a:bodyPr/>
        <a:lstStyle/>
        <a:p>
          <a:endParaRPr lang="zh-CN" altLang="en-US"/>
        </a:p>
      </dgm:t>
    </dgm:pt>
    <dgm:pt modelId="{A0BCB0CD-DE4E-4784-B704-A7B7375982AC}">
      <dgm:prSet/>
      <dgm:spPr/>
      <dgm:t>
        <a:bodyPr/>
        <a:lstStyle/>
        <a:p>
          <a:pPr rtl="0"/>
          <a:r>
            <a:rPr lang="en-US" dirty="0" smtClean="0"/>
            <a:t>Bruce </a:t>
          </a:r>
          <a:r>
            <a:rPr lang="en-US" dirty="0" err="1" smtClean="0"/>
            <a:t>Schneier</a:t>
          </a:r>
          <a:r>
            <a:rPr lang="en-US" dirty="0" smtClean="0"/>
            <a:t>, </a:t>
          </a:r>
          <a:r>
            <a:rPr lang="zh-CN" dirty="0" smtClean="0"/>
            <a:t>机械工业出版社，</a:t>
          </a:r>
          <a:r>
            <a:rPr lang="en-US" dirty="0" smtClean="0"/>
            <a:t>2001</a:t>
          </a:r>
          <a:endParaRPr lang="zh-CN" dirty="0"/>
        </a:p>
      </dgm:t>
    </dgm:pt>
    <dgm:pt modelId="{EA363DC0-D232-4CDF-930B-1D2A310BC729}" type="parTrans" cxnId="{D4F62261-E61F-4A9C-9BFE-285C450EFBDF}">
      <dgm:prSet/>
      <dgm:spPr/>
      <dgm:t>
        <a:bodyPr/>
        <a:lstStyle/>
        <a:p>
          <a:endParaRPr lang="zh-CN" altLang="en-US"/>
        </a:p>
      </dgm:t>
    </dgm:pt>
    <dgm:pt modelId="{18407F85-0000-4C06-8A9D-73B7C5BCC545}" type="sibTrans" cxnId="{D4F62261-E61F-4A9C-9BFE-285C450EFBDF}">
      <dgm:prSet/>
      <dgm:spPr/>
      <dgm:t>
        <a:bodyPr/>
        <a:lstStyle/>
        <a:p>
          <a:endParaRPr lang="zh-CN" altLang="en-US"/>
        </a:p>
      </dgm:t>
    </dgm:pt>
    <dgm:pt modelId="{3999583E-171F-46BC-9B84-5360987782CD}">
      <dgm:prSet/>
      <dgm:spPr/>
      <dgm:t>
        <a:bodyPr/>
        <a:lstStyle/>
        <a:p>
          <a:pPr rtl="0"/>
          <a:r>
            <a:rPr lang="en-US" dirty="0" smtClean="0"/>
            <a:t>William Stallings, </a:t>
          </a:r>
          <a:r>
            <a:rPr lang="zh-CN" dirty="0" smtClean="0"/>
            <a:t>电子工业出版社，</a:t>
          </a:r>
          <a:r>
            <a:rPr lang="en-US" dirty="0" smtClean="0"/>
            <a:t>2006</a:t>
          </a:r>
          <a:r>
            <a:rPr lang="zh-CN" dirty="0" smtClean="0"/>
            <a:t>年</a:t>
          </a:r>
          <a:endParaRPr lang="zh-CN" dirty="0"/>
        </a:p>
      </dgm:t>
    </dgm:pt>
    <dgm:pt modelId="{9D7D76EF-7800-4539-95D7-8C3A15E59908}" type="parTrans" cxnId="{13E3A884-32C8-40D3-A1D2-B0C53D83A982}">
      <dgm:prSet/>
      <dgm:spPr/>
      <dgm:t>
        <a:bodyPr/>
        <a:lstStyle/>
        <a:p>
          <a:endParaRPr lang="zh-CN" altLang="en-US"/>
        </a:p>
      </dgm:t>
    </dgm:pt>
    <dgm:pt modelId="{372A0335-DCA4-4E4A-8F70-FB9D7BD1216D}" type="sibTrans" cxnId="{13E3A884-32C8-40D3-A1D2-B0C53D83A982}">
      <dgm:prSet/>
      <dgm:spPr/>
      <dgm:t>
        <a:bodyPr/>
        <a:lstStyle/>
        <a:p>
          <a:endParaRPr lang="zh-CN" altLang="en-US"/>
        </a:p>
      </dgm:t>
    </dgm:pt>
    <dgm:pt modelId="{3533B7C1-D729-4ABA-A0CA-CB357CE6ACDC}">
      <dgm:prSet/>
      <dgm:spPr/>
      <dgm:t>
        <a:bodyPr/>
        <a:lstStyle/>
        <a:p>
          <a:r>
            <a:rPr lang="zh-CN" dirty="0" smtClean="0"/>
            <a:t>应用密码学</a:t>
          </a:r>
          <a:r>
            <a:rPr lang="en-US" dirty="0" smtClean="0"/>
            <a:t>——</a:t>
          </a:r>
          <a:r>
            <a:rPr lang="zh-CN" dirty="0" smtClean="0"/>
            <a:t>协议、算法与</a:t>
          </a:r>
          <a:r>
            <a:rPr lang="en-US" dirty="0" smtClean="0"/>
            <a:t>C</a:t>
          </a:r>
          <a:r>
            <a:rPr lang="zh-CN" dirty="0" smtClean="0"/>
            <a:t>源程序</a:t>
          </a:r>
          <a:endParaRPr lang="zh-CN" altLang="en-US" dirty="0"/>
        </a:p>
      </dgm:t>
    </dgm:pt>
    <dgm:pt modelId="{32516D54-8840-4944-AF89-F07DA6074054}" type="parTrans" cxnId="{69EF3A05-8183-44DA-943A-EA06E0220A2C}">
      <dgm:prSet/>
      <dgm:spPr/>
      <dgm:t>
        <a:bodyPr/>
        <a:lstStyle/>
        <a:p>
          <a:endParaRPr lang="zh-CN" altLang="en-US"/>
        </a:p>
      </dgm:t>
    </dgm:pt>
    <dgm:pt modelId="{A3EB97BF-6F55-4C9A-9BE1-8FD5C13B1EA3}" type="sibTrans" cxnId="{69EF3A05-8183-44DA-943A-EA06E0220A2C}">
      <dgm:prSet/>
      <dgm:spPr/>
      <dgm:t>
        <a:bodyPr/>
        <a:lstStyle/>
        <a:p>
          <a:endParaRPr lang="zh-CN" altLang="en-US"/>
        </a:p>
      </dgm:t>
    </dgm:pt>
    <dgm:pt modelId="{6C177A7E-401D-4C02-95AD-2DC0D516A248}" type="pres">
      <dgm:prSet presAssocID="{646CDC27-A30F-46F2-B07D-72E96E320F02}" presName="Name0" presStyleCnt="0">
        <dgm:presLayoutVars>
          <dgm:dir/>
          <dgm:animLvl val="lvl"/>
          <dgm:resizeHandles val="exact"/>
        </dgm:presLayoutVars>
      </dgm:prSet>
      <dgm:spPr/>
      <dgm:t>
        <a:bodyPr/>
        <a:lstStyle/>
        <a:p>
          <a:endParaRPr lang="zh-CN" altLang="en-US"/>
        </a:p>
      </dgm:t>
    </dgm:pt>
    <dgm:pt modelId="{8BF31C3B-DC32-40D5-A94F-4E3D0859A3A8}" type="pres">
      <dgm:prSet presAssocID="{A2E9520E-7BFE-43AF-A1B2-0C43AFADBBD5}" presName="linNode" presStyleCnt="0"/>
      <dgm:spPr/>
      <dgm:t>
        <a:bodyPr/>
        <a:lstStyle/>
        <a:p>
          <a:endParaRPr lang="zh-CN" altLang="en-US"/>
        </a:p>
      </dgm:t>
    </dgm:pt>
    <dgm:pt modelId="{486461B1-9A55-4D22-BEC2-D74097D10E1E}" type="pres">
      <dgm:prSet presAssocID="{A2E9520E-7BFE-43AF-A1B2-0C43AFADBBD5}" presName="parentText" presStyleLbl="node1" presStyleIdx="0" presStyleCnt="4" custScaleX="285314">
        <dgm:presLayoutVars>
          <dgm:chMax val="1"/>
          <dgm:bulletEnabled val="1"/>
        </dgm:presLayoutVars>
      </dgm:prSet>
      <dgm:spPr/>
      <dgm:t>
        <a:bodyPr/>
        <a:lstStyle/>
        <a:p>
          <a:endParaRPr lang="zh-CN" altLang="en-US"/>
        </a:p>
      </dgm:t>
    </dgm:pt>
    <dgm:pt modelId="{6D48D87C-DDDF-49BD-B01A-7F7C725115AE}" type="pres">
      <dgm:prSet presAssocID="{A2E9520E-7BFE-43AF-A1B2-0C43AFADBBD5}" presName="descendantText" presStyleLbl="alignAccFollowNode1" presStyleIdx="0" presStyleCnt="4">
        <dgm:presLayoutVars>
          <dgm:bulletEnabled val="1"/>
        </dgm:presLayoutVars>
      </dgm:prSet>
      <dgm:spPr/>
      <dgm:t>
        <a:bodyPr/>
        <a:lstStyle/>
        <a:p>
          <a:endParaRPr lang="zh-CN" altLang="en-US"/>
        </a:p>
      </dgm:t>
    </dgm:pt>
    <dgm:pt modelId="{88C4C51D-8992-49E5-B861-668F9147D1B1}" type="pres">
      <dgm:prSet presAssocID="{08F4356A-45A0-4D64-84F7-5901E7B6F4A4}" presName="sp" presStyleCnt="0"/>
      <dgm:spPr/>
      <dgm:t>
        <a:bodyPr/>
        <a:lstStyle/>
        <a:p>
          <a:endParaRPr lang="zh-CN" altLang="en-US"/>
        </a:p>
      </dgm:t>
    </dgm:pt>
    <dgm:pt modelId="{BFA7EDDB-9DC1-4FBB-82DC-C146621E27FD}" type="pres">
      <dgm:prSet presAssocID="{3533B7C1-D729-4ABA-A0CA-CB357CE6ACDC}" presName="linNode" presStyleCnt="0"/>
      <dgm:spPr/>
    </dgm:pt>
    <dgm:pt modelId="{E89CCFC3-D370-42ED-8591-D823145B2E04}" type="pres">
      <dgm:prSet presAssocID="{3533B7C1-D729-4ABA-A0CA-CB357CE6ACDC}" presName="parentText" presStyleLbl="node1" presStyleIdx="1" presStyleCnt="4" custScaleX="282365">
        <dgm:presLayoutVars>
          <dgm:chMax val="1"/>
          <dgm:bulletEnabled val="1"/>
        </dgm:presLayoutVars>
      </dgm:prSet>
      <dgm:spPr/>
      <dgm:t>
        <a:bodyPr/>
        <a:lstStyle/>
        <a:p>
          <a:endParaRPr lang="zh-CN" altLang="en-US"/>
        </a:p>
      </dgm:t>
    </dgm:pt>
    <dgm:pt modelId="{E037559C-A67A-4493-BBD6-AD773E6D32C1}" type="pres">
      <dgm:prSet presAssocID="{3533B7C1-D729-4ABA-A0CA-CB357CE6ACDC}" presName="descendantText" presStyleLbl="alignAccFollowNode1" presStyleIdx="1" presStyleCnt="4">
        <dgm:presLayoutVars>
          <dgm:bulletEnabled val="1"/>
        </dgm:presLayoutVars>
      </dgm:prSet>
      <dgm:spPr/>
      <dgm:t>
        <a:bodyPr/>
        <a:lstStyle/>
        <a:p>
          <a:endParaRPr lang="zh-CN" altLang="en-US"/>
        </a:p>
      </dgm:t>
    </dgm:pt>
    <dgm:pt modelId="{4D3EBE2D-D826-41AA-BBD5-03A6E0909E5D}" type="pres">
      <dgm:prSet presAssocID="{A3EB97BF-6F55-4C9A-9BE1-8FD5C13B1EA3}" presName="sp" presStyleCnt="0"/>
      <dgm:spPr/>
    </dgm:pt>
    <dgm:pt modelId="{F70248B0-8E65-4D79-A1B4-8E24B9D0D41A}" type="pres">
      <dgm:prSet presAssocID="{0BFE93C2-438D-4277-AF35-D5FEC0AB18AB}" presName="linNode" presStyleCnt="0"/>
      <dgm:spPr/>
      <dgm:t>
        <a:bodyPr/>
        <a:lstStyle/>
        <a:p>
          <a:endParaRPr lang="zh-CN" altLang="en-US"/>
        </a:p>
      </dgm:t>
    </dgm:pt>
    <dgm:pt modelId="{B89BCE43-4F2F-4434-84A0-E3B5308A3C3F}" type="pres">
      <dgm:prSet presAssocID="{0BFE93C2-438D-4277-AF35-D5FEC0AB18AB}" presName="parentText" presStyleLbl="node1" presStyleIdx="2" presStyleCnt="4" custScaleX="285314">
        <dgm:presLayoutVars>
          <dgm:chMax val="1"/>
          <dgm:bulletEnabled val="1"/>
        </dgm:presLayoutVars>
      </dgm:prSet>
      <dgm:spPr/>
      <dgm:t>
        <a:bodyPr/>
        <a:lstStyle/>
        <a:p>
          <a:endParaRPr lang="zh-CN" altLang="en-US"/>
        </a:p>
      </dgm:t>
    </dgm:pt>
    <dgm:pt modelId="{0600D008-B333-47FA-B88D-E1D97D147880}" type="pres">
      <dgm:prSet presAssocID="{0BFE93C2-438D-4277-AF35-D5FEC0AB18AB}" presName="descendantText" presStyleLbl="alignAccFollowNode1" presStyleIdx="2" presStyleCnt="4">
        <dgm:presLayoutVars>
          <dgm:bulletEnabled val="1"/>
        </dgm:presLayoutVars>
      </dgm:prSet>
      <dgm:spPr/>
      <dgm:t>
        <a:bodyPr/>
        <a:lstStyle/>
        <a:p>
          <a:endParaRPr lang="zh-CN" altLang="en-US"/>
        </a:p>
      </dgm:t>
    </dgm:pt>
    <dgm:pt modelId="{BDD56B21-1ED8-4915-8555-162E79B5DC56}" type="pres">
      <dgm:prSet presAssocID="{A5A511E3-E8DE-4109-9745-55D5E112D0B9}" presName="sp" presStyleCnt="0"/>
      <dgm:spPr/>
      <dgm:t>
        <a:bodyPr/>
        <a:lstStyle/>
        <a:p>
          <a:endParaRPr lang="zh-CN" altLang="en-US"/>
        </a:p>
      </dgm:t>
    </dgm:pt>
    <dgm:pt modelId="{4FB638DE-E62E-4203-957E-8AFCB0C561A9}" type="pres">
      <dgm:prSet presAssocID="{102505D1-3F19-4CB8-8C43-099AC35894D6}" presName="linNode" presStyleCnt="0"/>
      <dgm:spPr/>
      <dgm:t>
        <a:bodyPr/>
        <a:lstStyle/>
        <a:p>
          <a:endParaRPr lang="zh-CN" altLang="en-US"/>
        </a:p>
      </dgm:t>
    </dgm:pt>
    <dgm:pt modelId="{CF36415D-279B-4207-989B-D659115BC516}" type="pres">
      <dgm:prSet presAssocID="{102505D1-3F19-4CB8-8C43-099AC35894D6}" presName="parentText" presStyleLbl="node1" presStyleIdx="3" presStyleCnt="4" custScaleX="283144">
        <dgm:presLayoutVars>
          <dgm:chMax val="1"/>
          <dgm:bulletEnabled val="1"/>
        </dgm:presLayoutVars>
      </dgm:prSet>
      <dgm:spPr/>
      <dgm:t>
        <a:bodyPr/>
        <a:lstStyle/>
        <a:p>
          <a:endParaRPr lang="zh-CN" altLang="en-US"/>
        </a:p>
      </dgm:t>
    </dgm:pt>
    <dgm:pt modelId="{3E3F9FF8-9ABB-41D8-AD2F-922EF8757293}" type="pres">
      <dgm:prSet presAssocID="{102505D1-3F19-4CB8-8C43-099AC35894D6}" presName="descendantText" presStyleLbl="alignAccFollowNode1" presStyleIdx="3" presStyleCnt="4">
        <dgm:presLayoutVars>
          <dgm:bulletEnabled val="1"/>
        </dgm:presLayoutVars>
      </dgm:prSet>
      <dgm:spPr/>
      <dgm:t>
        <a:bodyPr/>
        <a:lstStyle/>
        <a:p>
          <a:endParaRPr lang="zh-CN" altLang="en-US"/>
        </a:p>
      </dgm:t>
    </dgm:pt>
  </dgm:ptLst>
  <dgm:cxnLst>
    <dgm:cxn modelId="{8B421B2E-49FE-4059-B795-CBF6B610BAE5}" srcId="{102505D1-3F19-4CB8-8C43-099AC35894D6}" destId="{AF958DD6-E15C-4E1B-864A-7AB8300D6AB1}" srcOrd="0" destOrd="0" parTransId="{889A5CAF-796C-4818-AED3-D3A72D3A0142}" sibTransId="{269B1E3B-81F7-4453-B2A6-D3571AC8451A}"/>
    <dgm:cxn modelId="{69EF3A05-8183-44DA-943A-EA06E0220A2C}" srcId="{646CDC27-A30F-46F2-B07D-72E96E320F02}" destId="{3533B7C1-D729-4ABA-A0CA-CB357CE6ACDC}" srcOrd="1" destOrd="0" parTransId="{32516D54-8840-4944-AF89-F07DA6074054}" sibTransId="{A3EB97BF-6F55-4C9A-9BE1-8FD5C13B1EA3}"/>
    <dgm:cxn modelId="{D4F62261-E61F-4A9C-9BFE-285C450EFBDF}" srcId="{3533B7C1-D729-4ABA-A0CA-CB357CE6ACDC}" destId="{A0BCB0CD-DE4E-4784-B704-A7B7375982AC}" srcOrd="0" destOrd="0" parTransId="{EA363DC0-D232-4CDF-930B-1D2A310BC729}" sibTransId="{18407F85-0000-4C06-8A9D-73B7C5BCC545}"/>
    <dgm:cxn modelId="{00335C9F-EC3F-453C-BE0D-761DF5CBF949}" type="presOf" srcId="{0BFE93C2-438D-4277-AF35-D5FEC0AB18AB}" destId="{B89BCE43-4F2F-4434-84A0-E3B5308A3C3F}" srcOrd="0" destOrd="0" presId="urn:microsoft.com/office/officeart/2005/8/layout/vList5"/>
    <dgm:cxn modelId="{F39BF2E2-A996-4D13-80B8-1A74C853E4A1}" type="presOf" srcId="{AF958DD6-E15C-4E1B-864A-7AB8300D6AB1}" destId="{3E3F9FF8-9ABB-41D8-AD2F-922EF8757293}" srcOrd="0" destOrd="0" presId="urn:microsoft.com/office/officeart/2005/8/layout/vList5"/>
    <dgm:cxn modelId="{FB0D9EDB-2BAD-4A45-877F-EDB39C037AF5}" srcId="{646CDC27-A30F-46F2-B07D-72E96E320F02}" destId="{A2E9520E-7BFE-43AF-A1B2-0C43AFADBBD5}" srcOrd="0" destOrd="0" parTransId="{A9D02929-CFD5-4E9F-8DB8-4612DE18D714}" sibTransId="{08F4356A-45A0-4D64-84F7-5901E7B6F4A4}"/>
    <dgm:cxn modelId="{F4BB9E9E-A2F9-4278-8598-1A8C25963DC3}" type="presOf" srcId="{A0BCB0CD-DE4E-4784-B704-A7B7375982AC}" destId="{E037559C-A67A-4493-BBD6-AD773E6D32C1}" srcOrd="0" destOrd="0" presId="urn:microsoft.com/office/officeart/2005/8/layout/vList5"/>
    <dgm:cxn modelId="{50650B90-42EC-44B6-9BB9-2D6CA34F2A3D}" srcId="{646CDC27-A30F-46F2-B07D-72E96E320F02}" destId="{0BFE93C2-438D-4277-AF35-D5FEC0AB18AB}" srcOrd="2" destOrd="0" parTransId="{5DB6B39C-FD9B-41EB-BB75-6898BAF99E16}" sibTransId="{A5A511E3-E8DE-4109-9745-55D5E112D0B9}"/>
    <dgm:cxn modelId="{E197F443-2222-440B-B583-E20C50498C9A}" srcId="{646CDC27-A30F-46F2-B07D-72E96E320F02}" destId="{102505D1-3F19-4CB8-8C43-099AC35894D6}" srcOrd="3" destOrd="0" parTransId="{726DD189-E91D-439D-8AA5-659CB8479C3B}" sibTransId="{55CB1BE7-5F12-4605-877E-20E17944577E}"/>
    <dgm:cxn modelId="{387C6EF2-6993-4495-8E8D-E040EC6184C1}" srcId="{0BFE93C2-438D-4277-AF35-D5FEC0AB18AB}" destId="{857A2605-2AA8-4DDF-8C37-966ECAA0EEBC}" srcOrd="0" destOrd="0" parTransId="{8D997BAB-FB72-4C14-B562-88EABABD5962}" sibTransId="{AD702117-998D-4F65-85AA-BFBE38113F6D}"/>
    <dgm:cxn modelId="{569D8BC6-A4E9-4BCB-A7C4-5663E15ECDD9}" type="presOf" srcId="{3533B7C1-D729-4ABA-A0CA-CB357CE6ACDC}" destId="{E89CCFC3-D370-42ED-8591-D823145B2E04}" srcOrd="0" destOrd="0" presId="urn:microsoft.com/office/officeart/2005/8/layout/vList5"/>
    <dgm:cxn modelId="{28F575FD-AF5D-423D-8934-EAFBE149B41E}" type="presOf" srcId="{3999583E-171F-46BC-9B84-5360987782CD}" destId="{6D48D87C-DDDF-49BD-B01A-7F7C725115AE}" srcOrd="0" destOrd="0" presId="urn:microsoft.com/office/officeart/2005/8/layout/vList5"/>
    <dgm:cxn modelId="{13E3A884-32C8-40D3-A1D2-B0C53D83A982}" srcId="{A2E9520E-7BFE-43AF-A1B2-0C43AFADBBD5}" destId="{3999583E-171F-46BC-9B84-5360987782CD}" srcOrd="0" destOrd="0" parTransId="{9D7D76EF-7800-4539-95D7-8C3A15E59908}" sibTransId="{372A0335-DCA4-4E4A-8F70-FB9D7BD1216D}"/>
    <dgm:cxn modelId="{D1A010F0-4A38-44E9-B265-D2866277DC82}" type="presOf" srcId="{A2E9520E-7BFE-43AF-A1B2-0C43AFADBBD5}" destId="{486461B1-9A55-4D22-BEC2-D74097D10E1E}" srcOrd="0" destOrd="0" presId="urn:microsoft.com/office/officeart/2005/8/layout/vList5"/>
    <dgm:cxn modelId="{D591812C-5A75-40AA-9C3F-CB56AD6538C2}" type="presOf" srcId="{102505D1-3F19-4CB8-8C43-099AC35894D6}" destId="{CF36415D-279B-4207-989B-D659115BC516}" srcOrd="0" destOrd="0" presId="urn:microsoft.com/office/officeart/2005/8/layout/vList5"/>
    <dgm:cxn modelId="{61DBCCB2-C725-45A9-92B0-47C3BE32584D}" type="presOf" srcId="{857A2605-2AA8-4DDF-8C37-966ECAA0EEBC}" destId="{0600D008-B333-47FA-B88D-E1D97D147880}" srcOrd="0" destOrd="0" presId="urn:microsoft.com/office/officeart/2005/8/layout/vList5"/>
    <dgm:cxn modelId="{C28E94CC-11D7-4199-9EE8-D25CFBF1AA55}" type="presOf" srcId="{646CDC27-A30F-46F2-B07D-72E96E320F02}" destId="{6C177A7E-401D-4C02-95AD-2DC0D516A248}" srcOrd="0" destOrd="0" presId="urn:microsoft.com/office/officeart/2005/8/layout/vList5"/>
    <dgm:cxn modelId="{246AAD36-B652-4056-AE95-7067E4659B85}" type="presParOf" srcId="{6C177A7E-401D-4C02-95AD-2DC0D516A248}" destId="{8BF31C3B-DC32-40D5-A94F-4E3D0859A3A8}" srcOrd="0" destOrd="0" presId="urn:microsoft.com/office/officeart/2005/8/layout/vList5"/>
    <dgm:cxn modelId="{AD1B2890-24CB-4D9F-819B-F39EB769AF27}" type="presParOf" srcId="{8BF31C3B-DC32-40D5-A94F-4E3D0859A3A8}" destId="{486461B1-9A55-4D22-BEC2-D74097D10E1E}" srcOrd="0" destOrd="0" presId="urn:microsoft.com/office/officeart/2005/8/layout/vList5"/>
    <dgm:cxn modelId="{9FCAB899-E3B7-4F79-ABFD-35FBD47E40FE}" type="presParOf" srcId="{8BF31C3B-DC32-40D5-A94F-4E3D0859A3A8}" destId="{6D48D87C-DDDF-49BD-B01A-7F7C725115AE}" srcOrd="1" destOrd="0" presId="urn:microsoft.com/office/officeart/2005/8/layout/vList5"/>
    <dgm:cxn modelId="{F76A1988-5955-419D-BC37-A1984292C708}" type="presParOf" srcId="{6C177A7E-401D-4C02-95AD-2DC0D516A248}" destId="{88C4C51D-8992-49E5-B861-668F9147D1B1}" srcOrd="1" destOrd="0" presId="urn:microsoft.com/office/officeart/2005/8/layout/vList5"/>
    <dgm:cxn modelId="{F3073067-18CF-421D-84ED-9C290F0B6DE5}" type="presParOf" srcId="{6C177A7E-401D-4C02-95AD-2DC0D516A248}" destId="{BFA7EDDB-9DC1-4FBB-82DC-C146621E27FD}" srcOrd="2" destOrd="0" presId="urn:microsoft.com/office/officeart/2005/8/layout/vList5"/>
    <dgm:cxn modelId="{3FE49BD6-7119-4E99-9953-DA14BDD69114}" type="presParOf" srcId="{BFA7EDDB-9DC1-4FBB-82DC-C146621E27FD}" destId="{E89CCFC3-D370-42ED-8591-D823145B2E04}" srcOrd="0" destOrd="0" presId="urn:microsoft.com/office/officeart/2005/8/layout/vList5"/>
    <dgm:cxn modelId="{EEB41BA8-D603-4BFF-A098-265116B56C46}" type="presParOf" srcId="{BFA7EDDB-9DC1-4FBB-82DC-C146621E27FD}" destId="{E037559C-A67A-4493-BBD6-AD773E6D32C1}" srcOrd="1" destOrd="0" presId="urn:microsoft.com/office/officeart/2005/8/layout/vList5"/>
    <dgm:cxn modelId="{D9AE1808-8B03-4FD4-87D6-579334B62505}" type="presParOf" srcId="{6C177A7E-401D-4C02-95AD-2DC0D516A248}" destId="{4D3EBE2D-D826-41AA-BBD5-03A6E0909E5D}" srcOrd="3" destOrd="0" presId="urn:microsoft.com/office/officeart/2005/8/layout/vList5"/>
    <dgm:cxn modelId="{72C9B7E1-8EFB-43B7-9B9E-E5E35DAA0043}" type="presParOf" srcId="{6C177A7E-401D-4C02-95AD-2DC0D516A248}" destId="{F70248B0-8E65-4D79-A1B4-8E24B9D0D41A}" srcOrd="4" destOrd="0" presId="urn:microsoft.com/office/officeart/2005/8/layout/vList5"/>
    <dgm:cxn modelId="{F957CF01-CD23-4C39-A241-B6E20B145738}" type="presParOf" srcId="{F70248B0-8E65-4D79-A1B4-8E24B9D0D41A}" destId="{B89BCE43-4F2F-4434-84A0-E3B5308A3C3F}" srcOrd="0" destOrd="0" presId="urn:microsoft.com/office/officeart/2005/8/layout/vList5"/>
    <dgm:cxn modelId="{97309241-E772-4677-BC9E-E4110B0A57EE}" type="presParOf" srcId="{F70248B0-8E65-4D79-A1B4-8E24B9D0D41A}" destId="{0600D008-B333-47FA-B88D-E1D97D147880}" srcOrd="1" destOrd="0" presId="urn:microsoft.com/office/officeart/2005/8/layout/vList5"/>
    <dgm:cxn modelId="{EA36439C-97CB-46C3-B392-78DE09B9827B}" type="presParOf" srcId="{6C177A7E-401D-4C02-95AD-2DC0D516A248}" destId="{BDD56B21-1ED8-4915-8555-162E79B5DC56}" srcOrd="5" destOrd="0" presId="urn:microsoft.com/office/officeart/2005/8/layout/vList5"/>
    <dgm:cxn modelId="{FB6EECDF-E420-45EE-92EC-FD47BD180E01}" type="presParOf" srcId="{6C177A7E-401D-4C02-95AD-2DC0D516A248}" destId="{4FB638DE-E62E-4203-957E-8AFCB0C561A9}" srcOrd="6" destOrd="0" presId="urn:microsoft.com/office/officeart/2005/8/layout/vList5"/>
    <dgm:cxn modelId="{9997AE90-AA5F-41D4-A91C-E4C5141BF511}" type="presParOf" srcId="{4FB638DE-E62E-4203-957E-8AFCB0C561A9}" destId="{CF36415D-279B-4207-989B-D659115BC516}" srcOrd="0" destOrd="0" presId="urn:microsoft.com/office/officeart/2005/8/layout/vList5"/>
    <dgm:cxn modelId="{3D5C4E18-644A-485D-957A-0D3123210FFF}" type="presParOf" srcId="{4FB638DE-E62E-4203-957E-8AFCB0C561A9}" destId="{3E3F9FF8-9ABB-41D8-AD2F-922EF8757293}"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7B14FD-CC39-4CB4-8476-BECF2BF89B73}" type="doc">
      <dgm:prSet loTypeId="urn:microsoft.com/office/officeart/2008/layout/PictureStrips" loCatId="list" qsTypeId="urn:microsoft.com/office/officeart/2005/8/quickstyle/simple3" qsCatId="simple" csTypeId="urn:microsoft.com/office/officeart/2005/8/colors/colorful1" csCatId="colorful" phldr="1"/>
      <dgm:spPr/>
      <dgm:t>
        <a:bodyPr/>
        <a:lstStyle/>
        <a:p>
          <a:endParaRPr lang="zh-CN" altLang="en-US"/>
        </a:p>
      </dgm:t>
    </dgm:pt>
    <dgm:pt modelId="{9760F406-1FE3-4463-B915-BFD469503519}">
      <dgm:prSet custT="1"/>
      <dgm:spPr/>
      <dgm:t>
        <a:bodyPr/>
        <a:lstStyle/>
        <a:p>
          <a:pPr rtl="0"/>
          <a:r>
            <a:rPr lang="zh-CN" sz="1800" dirty="0" smtClean="0">
              <a:latin typeface="+mn-ea"/>
              <a:ea typeface="+mn-ea"/>
            </a:rPr>
            <a:t>欧洲密码协会</a:t>
          </a:r>
          <a:r>
            <a:rPr lang="en-US" sz="1800" dirty="0" smtClean="0">
              <a:latin typeface="+mn-ea"/>
              <a:ea typeface="+mn-ea"/>
            </a:rPr>
            <a:t>ECRYPT</a:t>
          </a:r>
          <a:endParaRPr lang="zh-CN" sz="1800" dirty="0">
            <a:latin typeface="+mn-ea"/>
            <a:ea typeface="+mn-ea"/>
          </a:endParaRPr>
        </a:p>
      </dgm:t>
    </dgm:pt>
    <dgm:pt modelId="{2E420680-3E05-428A-9730-390B79DC3EC1}" type="parTrans" cxnId="{43B5902E-E920-4E74-97C1-E9C207F9A0AF}">
      <dgm:prSet/>
      <dgm:spPr/>
      <dgm:t>
        <a:bodyPr/>
        <a:lstStyle/>
        <a:p>
          <a:endParaRPr lang="zh-CN" altLang="en-US" sz="2000">
            <a:latin typeface="+mn-ea"/>
            <a:ea typeface="+mn-ea"/>
          </a:endParaRPr>
        </a:p>
      </dgm:t>
    </dgm:pt>
    <dgm:pt modelId="{859D8DC6-4AA8-43E4-9AA0-ACD5E5462673}" type="sibTrans" cxnId="{43B5902E-E920-4E74-97C1-E9C207F9A0AF}">
      <dgm:prSet/>
      <dgm:spPr/>
      <dgm:t>
        <a:bodyPr/>
        <a:lstStyle/>
        <a:p>
          <a:endParaRPr lang="zh-CN" altLang="en-US" sz="2000">
            <a:latin typeface="+mn-ea"/>
            <a:ea typeface="+mn-ea"/>
          </a:endParaRPr>
        </a:p>
      </dgm:t>
    </dgm:pt>
    <dgm:pt modelId="{B6DFFBB1-ABC4-439D-8ABF-B747EC3962AD}">
      <dgm:prSet custT="1"/>
      <dgm:spPr/>
      <dgm:t>
        <a:bodyPr/>
        <a:lstStyle/>
        <a:p>
          <a:pPr rtl="0"/>
          <a:r>
            <a:rPr lang="en-US" sz="1400" dirty="0" smtClean="0">
              <a:latin typeface="+mn-ea"/>
              <a:ea typeface="+mn-ea"/>
            </a:rPr>
            <a:t>http://www.ecrypt.eu.org/</a:t>
          </a:r>
          <a:endParaRPr lang="zh-CN" sz="1400" dirty="0">
            <a:latin typeface="+mn-ea"/>
            <a:ea typeface="+mn-ea"/>
          </a:endParaRPr>
        </a:p>
      </dgm:t>
    </dgm:pt>
    <dgm:pt modelId="{D705FC23-6CCB-4D07-899C-46A5AEE90F67}" type="parTrans" cxnId="{0D8C5C14-4AB7-4139-A4B5-F2BFD858C121}">
      <dgm:prSet/>
      <dgm:spPr/>
      <dgm:t>
        <a:bodyPr/>
        <a:lstStyle/>
        <a:p>
          <a:endParaRPr lang="zh-CN" altLang="en-US" sz="2000">
            <a:latin typeface="+mn-ea"/>
            <a:ea typeface="+mn-ea"/>
          </a:endParaRPr>
        </a:p>
      </dgm:t>
    </dgm:pt>
    <dgm:pt modelId="{27F28B30-E94F-44E7-AB89-C202C00ED56F}" type="sibTrans" cxnId="{0D8C5C14-4AB7-4139-A4B5-F2BFD858C121}">
      <dgm:prSet/>
      <dgm:spPr/>
      <dgm:t>
        <a:bodyPr/>
        <a:lstStyle/>
        <a:p>
          <a:endParaRPr lang="zh-CN" altLang="en-US" sz="2000">
            <a:latin typeface="+mn-ea"/>
            <a:ea typeface="+mn-ea"/>
          </a:endParaRPr>
        </a:p>
      </dgm:t>
    </dgm:pt>
    <dgm:pt modelId="{0ADCFDFE-2C8F-4395-B74E-7B6918FFC88B}">
      <dgm:prSet custT="1"/>
      <dgm:spPr/>
      <dgm:t>
        <a:bodyPr/>
        <a:lstStyle/>
        <a:p>
          <a:pPr rtl="0"/>
          <a:r>
            <a:rPr lang="zh-CN" sz="1800" dirty="0" smtClean="0">
              <a:latin typeface="+mn-ea"/>
              <a:ea typeface="+mn-ea"/>
            </a:rPr>
            <a:t>美国密码协会</a:t>
          </a:r>
          <a:r>
            <a:rPr lang="en-US" sz="1800" dirty="0" smtClean="0">
              <a:latin typeface="+mn-ea"/>
              <a:ea typeface="+mn-ea"/>
            </a:rPr>
            <a:t>ACA</a:t>
          </a:r>
          <a:endParaRPr lang="zh-CN" sz="1800" dirty="0">
            <a:latin typeface="+mn-ea"/>
            <a:ea typeface="+mn-ea"/>
          </a:endParaRPr>
        </a:p>
      </dgm:t>
    </dgm:pt>
    <dgm:pt modelId="{EF9F987D-49C5-4363-809A-F3DA5926CB93}" type="parTrans" cxnId="{DE0F948E-E3C1-4282-BA39-2EC2A325E9AC}">
      <dgm:prSet/>
      <dgm:spPr/>
      <dgm:t>
        <a:bodyPr/>
        <a:lstStyle/>
        <a:p>
          <a:endParaRPr lang="zh-CN" altLang="en-US" sz="2000">
            <a:latin typeface="+mn-ea"/>
            <a:ea typeface="+mn-ea"/>
          </a:endParaRPr>
        </a:p>
      </dgm:t>
    </dgm:pt>
    <dgm:pt modelId="{4A961BD1-D025-4C1A-9DBB-617CFEF2CB51}" type="sibTrans" cxnId="{DE0F948E-E3C1-4282-BA39-2EC2A325E9AC}">
      <dgm:prSet/>
      <dgm:spPr/>
      <dgm:t>
        <a:bodyPr/>
        <a:lstStyle/>
        <a:p>
          <a:endParaRPr lang="zh-CN" altLang="en-US" sz="2000">
            <a:latin typeface="+mn-ea"/>
            <a:ea typeface="+mn-ea"/>
          </a:endParaRPr>
        </a:p>
      </dgm:t>
    </dgm:pt>
    <dgm:pt modelId="{3FA87007-4A84-4BF7-B17F-D553744903C6}">
      <dgm:prSet custT="1"/>
      <dgm:spPr/>
      <dgm:t>
        <a:bodyPr/>
        <a:lstStyle/>
        <a:p>
          <a:pPr rtl="0"/>
          <a:r>
            <a:rPr lang="en-US" sz="1400" dirty="0" smtClean="0">
              <a:latin typeface="+mn-ea"/>
              <a:ea typeface="+mn-ea"/>
            </a:rPr>
            <a:t>http://www.cryptogram.org/</a:t>
          </a:r>
          <a:endParaRPr lang="zh-CN" sz="1400" dirty="0">
            <a:latin typeface="+mn-ea"/>
            <a:ea typeface="+mn-ea"/>
          </a:endParaRPr>
        </a:p>
      </dgm:t>
    </dgm:pt>
    <dgm:pt modelId="{45D97E4C-2487-4592-9519-AA9EA9E5EF31}" type="parTrans" cxnId="{5320180E-7C71-45CC-B412-01A32DBC191B}">
      <dgm:prSet/>
      <dgm:spPr/>
      <dgm:t>
        <a:bodyPr/>
        <a:lstStyle/>
        <a:p>
          <a:endParaRPr lang="zh-CN" altLang="en-US" sz="2000">
            <a:latin typeface="+mn-ea"/>
            <a:ea typeface="+mn-ea"/>
          </a:endParaRPr>
        </a:p>
      </dgm:t>
    </dgm:pt>
    <dgm:pt modelId="{B856BEE5-211A-454E-937C-A1AB1DDF30F2}" type="sibTrans" cxnId="{5320180E-7C71-45CC-B412-01A32DBC191B}">
      <dgm:prSet/>
      <dgm:spPr/>
      <dgm:t>
        <a:bodyPr/>
        <a:lstStyle/>
        <a:p>
          <a:endParaRPr lang="zh-CN" altLang="en-US" sz="2000">
            <a:latin typeface="+mn-ea"/>
            <a:ea typeface="+mn-ea"/>
          </a:endParaRPr>
        </a:p>
      </dgm:t>
    </dgm:pt>
    <dgm:pt modelId="{62A26E1F-C8F4-481F-955B-163AB6E81C8A}">
      <dgm:prSet custT="1"/>
      <dgm:spPr/>
      <dgm:t>
        <a:bodyPr/>
        <a:lstStyle/>
        <a:p>
          <a:pPr rtl="0"/>
          <a:r>
            <a:rPr lang="zh-CN" altLang="en-US" sz="1800" dirty="0" smtClean="0">
              <a:latin typeface="+mn-ea"/>
              <a:ea typeface="+mn-ea"/>
            </a:rPr>
            <a:t>中国密码学会</a:t>
          </a:r>
          <a:endParaRPr lang="zh-CN" altLang="en-US" sz="1800" dirty="0">
            <a:latin typeface="+mn-ea"/>
            <a:ea typeface="+mn-ea"/>
          </a:endParaRPr>
        </a:p>
      </dgm:t>
    </dgm:pt>
    <dgm:pt modelId="{7EDC9A48-FE3C-4574-A8C1-6AD1545D8C63}" type="parTrans" cxnId="{CCCB9AA5-4D20-45E0-8765-0A8F06490E7F}">
      <dgm:prSet/>
      <dgm:spPr/>
      <dgm:t>
        <a:bodyPr/>
        <a:lstStyle/>
        <a:p>
          <a:endParaRPr lang="zh-CN" altLang="en-US" sz="2000">
            <a:latin typeface="+mn-ea"/>
            <a:ea typeface="+mn-ea"/>
          </a:endParaRPr>
        </a:p>
      </dgm:t>
    </dgm:pt>
    <dgm:pt modelId="{ACCE18C9-A03E-46DB-B288-36642BC20BD6}" type="sibTrans" cxnId="{CCCB9AA5-4D20-45E0-8765-0A8F06490E7F}">
      <dgm:prSet/>
      <dgm:spPr/>
      <dgm:t>
        <a:bodyPr/>
        <a:lstStyle/>
        <a:p>
          <a:endParaRPr lang="zh-CN" altLang="en-US" sz="2000">
            <a:latin typeface="+mn-ea"/>
            <a:ea typeface="+mn-ea"/>
          </a:endParaRPr>
        </a:p>
      </dgm:t>
    </dgm:pt>
    <dgm:pt modelId="{3D4D607B-3A23-4C64-9B25-CB58759A6C7F}">
      <dgm:prSet custT="1"/>
      <dgm:spPr/>
      <dgm:t>
        <a:bodyPr/>
        <a:lstStyle/>
        <a:p>
          <a:pPr rtl="0"/>
          <a:r>
            <a:rPr lang="en-US" sz="1400" dirty="0" smtClean="0">
              <a:latin typeface="+mn-ea"/>
              <a:ea typeface="+mn-ea"/>
            </a:rPr>
            <a:t>http://www.cacrnet.org.cn/</a:t>
          </a:r>
          <a:endParaRPr lang="zh-CN" sz="1400" dirty="0">
            <a:latin typeface="+mn-ea"/>
            <a:ea typeface="+mn-ea"/>
          </a:endParaRPr>
        </a:p>
      </dgm:t>
    </dgm:pt>
    <dgm:pt modelId="{6F4BE885-BBAA-4169-8574-7143410DD62B}" type="parTrans" cxnId="{6C9D1F65-0FB5-49D9-9920-44F1819BF346}">
      <dgm:prSet/>
      <dgm:spPr/>
      <dgm:t>
        <a:bodyPr/>
        <a:lstStyle/>
        <a:p>
          <a:endParaRPr lang="zh-CN" altLang="en-US" sz="2000">
            <a:latin typeface="+mn-ea"/>
            <a:ea typeface="+mn-ea"/>
          </a:endParaRPr>
        </a:p>
      </dgm:t>
    </dgm:pt>
    <dgm:pt modelId="{0691C4C4-4623-484F-84D6-437A89E419E2}" type="sibTrans" cxnId="{6C9D1F65-0FB5-49D9-9920-44F1819BF346}">
      <dgm:prSet/>
      <dgm:spPr/>
      <dgm:t>
        <a:bodyPr/>
        <a:lstStyle/>
        <a:p>
          <a:endParaRPr lang="zh-CN" altLang="en-US" sz="2000">
            <a:latin typeface="+mn-ea"/>
            <a:ea typeface="+mn-ea"/>
          </a:endParaRPr>
        </a:p>
      </dgm:t>
    </dgm:pt>
    <dgm:pt modelId="{65CC33D4-E02F-4D20-98BE-B8D42B26ED20}">
      <dgm:prSet custT="1"/>
      <dgm:spPr/>
      <dgm:t>
        <a:bodyPr/>
        <a:lstStyle/>
        <a:p>
          <a:pPr rtl="0"/>
          <a:r>
            <a:rPr lang="en-US" sz="1800" dirty="0" smtClean="0">
              <a:latin typeface="+mn-ea"/>
              <a:ea typeface="+mn-ea"/>
            </a:rPr>
            <a:t>Cryptography FAQ</a:t>
          </a:r>
          <a:endParaRPr lang="zh-CN" sz="1800" dirty="0">
            <a:latin typeface="+mn-ea"/>
            <a:ea typeface="+mn-ea"/>
          </a:endParaRPr>
        </a:p>
      </dgm:t>
    </dgm:pt>
    <dgm:pt modelId="{C978EEDD-5149-4783-81C4-F1C139DB14A8}" type="parTrans" cxnId="{BD0CCC1C-32BE-4770-ADEC-C1C66CA23033}">
      <dgm:prSet/>
      <dgm:spPr/>
      <dgm:t>
        <a:bodyPr/>
        <a:lstStyle/>
        <a:p>
          <a:endParaRPr lang="zh-CN" altLang="en-US" sz="2000">
            <a:latin typeface="+mn-ea"/>
            <a:ea typeface="+mn-ea"/>
          </a:endParaRPr>
        </a:p>
      </dgm:t>
    </dgm:pt>
    <dgm:pt modelId="{DA6B139B-0BCB-40BA-928C-4DA04B1F3056}" type="sibTrans" cxnId="{BD0CCC1C-32BE-4770-ADEC-C1C66CA23033}">
      <dgm:prSet/>
      <dgm:spPr/>
      <dgm:t>
        <a:bodyPr/>
        <a:lstStyle/>
        <a:p>
          <a:endParaRPr lang="zh-CN" altLang="en-US" sz="2000">
            <a:latin typeface="+mn-ea"/>
            <a:ea typeface="+mn-ea"/>
          </a:endParaRPr>
        </a:p>
      </dgm:t>
    </dgm:pt>
    <dgm:pt modelId="{015D62E1-8864-452C-9EAA-495F9C8B2BBA}">
      <dgm:prSet custT="1"/>
      <dgm:spPr/>
      <dgm:t>
        <a:bodyPr/>
        <a:lstStyle/>
        <a:p>
          <a:pPr rtl="0"/>
          <a:r>
            <a:rPr lang="en-US" sz="1400" dirty="0" smtClean="0">
              <a:latin typeface="+mn-ea"/>
              <a:ea typeface="+mn-ea"/>
            </a:rPr>
            <a:t>http://www.faqs.org/faqs/cryptography-faq/</a:t>
          </a:r>
          <a:endParaRPr lang="zh-CN" sz="1400" dirty="0">
            <a:latin typeface="+mn-ea"/>
            <a:ea typeface="+mn-ea"/>
          </a:endParaRPr>
        </a:p>
      </dgm:t>
    </dgm:pt>
    <dgm:pt modelId="{53796128-A10B-4F9F-A8AD-FD50A4038E68}" type="parTrans" cxnId="{EC53C86E-09A5-4CC9-830D-C2F6AEF20F0D}">
      <dgm:prSet/>
      <dgm:spPr/>
      <dgm:t>
        <a:bodyPr/>
        <a:lstStyle/>
        <a:p>
          <a:endParaRPr lang="zh-CN" altLang="en-US" sz="2000">
            <a:latin typeface="+mn-ea"/>
            <a:ea typeface="+mn-ea"/>
          </a:endParaRPr>
        </a:p>
      </dgm:t>
    </dgm:pt>
    <dgm:pt modelId="{4FA62570-B6AA-460C-809D-CDC750A7602E}" type="sibTrans" cxnId="{EC53C86E-09A5-4CC9-830D-C2F6AEF20F0D}">
      <dgm:prSet/>
      <dgm:spPr/>
      <dgm:t>
        <a:bodyPr/>
        <a:lstStyle/>
        <a:p>
          <a:endParaRPr lang="zh-CN" altLang="en-US" sz="2000">
            <a:latin typeface="+mn-ea"/>
            <a:ea typeface="+mn-ea"/>
          </a:endParaRPr>
        </a:p>
      </dgm:t>
    </dgm:pt>
    <dgm:pt modelId="{12FBD538-6E7A-4A98-8FBB-E29C29EFC3EC}">
      <dgm:prSet custT="1"/>
      <dgm:spPr/>
      <dgm:t>
        <a:bodyPr/>
        <a:lstStyle/>
        <a:p>
          <a:pPr rtl="0"/>
          <a:r>
            <a:rPr lang="en-US" altLang="zh-CN" sz="1800" dirty="0" smtClean="0">
              <a:latin typeface="+mn-ea"/>
              <a:ea typeface="+mn-ea"/>
            </a:rPr>
            <a:t>Wikipedia</a:t>
          </a:r>
          <a:endParaRPr lang="zh-CN" sz="1800" dirty="0">
            <a:latin typeface="+mn-ea"/>
            <a:ea typeface="+mn-ea"/>
          </a:endParaRPr>
        </a:p>
      </dgm:t>
    </dgm:pt>
    <dgm:pt modelId="{87C2ED38-1F3C-4F94-A3E3-BCC1B5F3A489}" type="parTrans" cxnId="{2A26692A-F0F6-46F4-9B77-851D753CD023}">
      <dgm:prSet/>
      <dgm:spPr/>
      <dgm:t>
        <a:bodyPr/>
        <a:lstStyle/>
        <a:p>
          <a:endParaRPr lang="zh-CN" altLang="en-US">
            <a:latin typeface="+mn-ea"/>
            <a:ea typeface="+mn-ea"/>
          </a:endParaRPr>
        </a:p>
      </dgm:t>
    </dgm:pt>
    <dgm:pt modelId="{D5316363-237A-4ACD-864C-3F689C5BC153}" type="sibTrans" cxnId="{2A26692A-F0F6-46F4-9B77-851D753CD023}">
      <dgm:prSet/>
      <dgm:spPr/>
      <dgm:t>
        <a:bodyPr/>
        <a:lstStyle/>
        <a:p>
          <a:endParaRPr lang="zh-CN" altLang="en-US">
            <a:latin typeface="+mn-ea"/>
            <a:ea typeface="+mn-ea"/>
          </a:endParaRPr>
        </a:p>
      </dgm:t>
    </dgm:pt>
    <dgm:pt modelId="{35DD9FC6-2D6D-43E2-9A2B-C4CA832B669C}">
      <dgm:prSet custT="1"/>
      <dgm:spPr/>
      <dgm:t>
        <a:bodyPr/>
        <a:lstStyle/>
        <a:p>
          <a:pPr rtl="0"/>
          <a:r>
            <a:rPr lang="en-US" altLang="zh-CN" sz="1400" dirty="0" smtClean="0">
              <a:latin typeface="+mn-ea"/>
              <a:ea typeface="+mn-ea"/>
            </a:rPr>
            <a:t>http://en.wikipedia.org/wiki/Cryptology</a:t>
          </a:r>
          <a:endParaRPr lang="zh-CN" sz="1400" dirty="0">
            <a:latin typeface="+mn-ea"/>
            <a:ea typeface="+mn-ea"/>
          </a:endParaRPr>
        </a:p>
      </dgm:t>
    </dgm:pt>
    <dgm:pt modelId="{51AA8E55-D60C-471C-B52A-AE00C6247758}" type="parTrans" cxnId="{3AEB90E6-AC73-45A0-93BB-505C85541B65}">
      <dgm:prSet/>
      <dgm:spPr/>
      <dgm:t>
        <a:bodyPr/>
        <a:lstStyle/>
        <a:p>
          <a:endParaRPr lang="zh-CN" altLang="en-US">
            <a:latin typeface="+mn-ea"/>
            <a:ea typeface="+mn-ea"/>
          </a:endParaRPr>
        </a:p>
      </dgm:t>
    </dgm:pt>
    <dgm:pt modelId="{C66BFDBB-62C5-4938-B52C-984FF25208B6}" type="sibTrans" cxnId="{3AEB90E6-AC73-45A0-93BB-505C85541B65}">
      <dgm:prSet/>
      <dgm:spPr/>
      <dgm:t>
        <a:bodyPr/>
        <a:lstStyle/>
        <a:p>
          <a:endParaRPr lang="zh-CN" altLang="en-US">
            <a:latin typeface="+mn-ea"/>
            <a:ea typeface="+mn-ea"/>
          </a:endParaRPr>
        </a:p>
      </dgm:t>
    </dgm:pt>
    <dgm:pt modelId="{98BA74B3-D3D6-4909-8F44-521EFE9B7A13}">
      <dgm:prSet custT="1"/>
      <dgm:spPr/>
      <dgm:t>
        <a:bodyPr/>
        <a:lstStyle/>
        <a:p>
          <a:pPr rtl="0"/>
          <a:r>
            <a:rPr lang="en-US" altLang="zh-CN" sz="1800" dirty="0" smtClean="0">
              <a:latin typeface="+mn-ea"/>
              <a:ea typeface="+mn-ea"/>
            </a:rPr>
            <a:t>NIST FIPS &amp; SP</a:t>
          </a:r>
          <a:endParaRPr lang="zh-CN" sz="1800" dirty="0">
            <a:latin typeface="+mn-ea"/>
            <a:ea typeface="+mn-ea"/>
          </a:endParaRPr>
        </a:p>
      </dgm:t>
    </dgm:pt>
    <dgm:pt modelId="{35E92487-57E6-41D1-B6F4-DA931E58B270}" type="parTrans" cxnId="{C009F6BC-2395-431F-A7AF-276C99A67BE6}">
      <dgm:prSet/>
      <dgm:spPr/>
      <dgm:t>
        <a:bodyPr/>
        <a:lstStyle/>
        <a:p>
          <a:endParaRPr lang="zh-CN" altLang="en-US">
            <a:latin typeface="+mn-ea"/>
            <a:ea typeface="+mn-ea"/>
          </a:endParaRPr>
        </a:p>
      </dgm:t>
    </dgm:pt>
    <dgm:pt modelId="{FC13CD28-524F-4079-AF21-2895454CAE9F}" type="sibTrans" cxnId="{C009F6BC-2395-431F-A7AF-276C99A67BE6}">
      <dgm:prSet/>
      <dgm:spPr/>
      <dgm:t>
        <a:bodyPr/>
        <a:lstStyle/>
        <a:p>
          <a:endParaRPr lang="zh-CN" altLang="en-US">
            <a:latin typeface="+mn-ea"/>
            <a:ea typeface="+mn-ea"/>
          </a:endParaRPr>
        </a:p>
      </dgm:t>
    </dgm:pt>
    <dgm:pt modelId="{C4E9B63F-2959-4C7B-BD0F-96B7DF78C014}">
      <dgm:prSet custT="1"/>
      <dgm:spPr/>
      <dgm:t>
        <a:bodyPr/>
        <a:lstStyle/>
        <a:p>
          <a:pPr rtl="0"/>
          <a:r>
            <a:rPr lang="en-US" altLang="zh-CN" sz="1400" dirty="0" smtClean="0">
              <a:latin typeface="+mn-ea"/>
              <a:ea typeface="+mn-ea"/>
            </a:rPr>
            <a:t>http://csrc.nist.gov/publications/PubsTC.html#Cryptography</a:t>
          </a:r>
          <a:endParaRPr lang="zh-CN" sz="1400" dirty="0">
            <a:latin typeface="+mn-ea"/>
            <a:ea typeface="+mn-ea"/>
          </a:endParaRPr>
        </a:p>
      </dgm:t>
    </dgm:pt>
    <dgm:pt modelId="{5963887F-13CA-4ACB-8660-E672490061EE}" type="sibTrans" cxnId="{F3E642E6-F5E8-4265-8260-30B947A3FF03}">
      <dgm:prSet/>
      <dgm:spPr/>
      <dgm:t>
        <a:bodyPr/>
        <a:lstStyle/>
        <a:p>
          <a:endParaRPr lang="zh-CN" altLang="en-US">
            <a:latin typeface="+mn-ea"/>
            <a:ea typeface="+mn-ea"/>
          </a:endParaRPr>
        </a:p>
      </dgm:t>
    </dgm:pt>
    <dgm:pt modelId="{93375DCE-62C8-439A-A0D6-6BD3E32D03A4}" type="parTrans" cxnId="{F3E642E6-F5E8-4265-8260-30B947A3FF03}">
      <dgm:prSet/>
      <dgm:spPr/>
      <dgm:t>
        <a:bodyPr/>
        <a:lstStyle/>
        <a:p>
          <a:endParaRPr lang="zh-CN" altLang="en-US">
            <a:latin typeface="+mn-ea"/>
            <a:ea typeface="+mn-ea"/>
          </a:endParaRPr>
        </a:p>
      </dgm:t>
    </dgm:pt>
    <dgm:pt modelId="{F3F1D707-7D00-43A0-A3A0-57260FDCD03C}">
      <dgm:prSet custT="1"/>
      <dgm:spPr/>
      <dgm:t>
        <a:bodyPr/>
        <a:lstStyle/>
        <a:p>
          <a:pPr rtl="0"/>
          <a:r>
            <a:rPr lang="zh-CN" sz="1800" dirty="0" smtClean="0">
              <a:latin typeface="+mn-ea"/>
              <a:ea typeface="+mn-ea"/>
            </a:rPr>
            <a:t>美国国家密码学博物馆</a:t>
          </a:r>
          <a:endParaRPr lang="zh-CN" sz="1400" dirty="0">
            <a:latin typeface="+mn-ea"/>
            <a:ea typeface="+mn-ea"/>
          </a:endParaRPr>
        </a:p>
      </dgm:t>
    </dgm:pt>
    <dgm:pt modelId="{B4683DBD-5776-434F-A892-3FD9F1A908AE}" type="parTrans" cxnId="{E2173A79-DCF1-41ED-BCC7-5DF6BD179F3D}">
      <dgm:prSet/>
      <dgm:spPr/>
      <dgm:t>
        <a:bodyPr/>
        <a:lstStyle/>
        <a:p>
          <a:endParaRPr lang="zh-CN" altLang="en-US">
            <a:latin typeface="+mn-ea"/>
            <a:ea typeface="+mn-ea"/>
          </a:endParaRPr>
        </a:p>
      </dgm:t>
    </dgm:pt>
    <dgm:pt modelId="{BCE9B15B-1D9B-4D43-A9AE-19ABA8EA9835}" type="sibTrans" cxnId="{E2173A79-DCF1-41ED-BCC7-5DF6BD179F3D}">
      <dgm:prSet/>
      <dgm:spPr/>
      <dgm:t>
        <a:bodyPr/>
        <a:lstStyle/>
        <a:p>
          <a:endParaRPr lang="zh-CN" altLang="en-US">
            <a:latin typeface="+mn-ea"/>
            <a:ea typeface="+mn-ea"/>
          </a:endParaRPr>
        </a:p>
      </dgm:t>
    </dgm:pt>
    <dgm:pt modelId="{E9B111B4-31D6-45FC-BCB3-CAB6C6BE00FA}">
      <dgm:prSet custT="1"/>
      <dgm:spPr/>
      <dgm:t>
        <a:bodyPr/>
        <a:lstStyle/>
        <a:p>
          <a:pPr rtl="0"/>
          <a:r>
            <a:rPr lang="en-US" altLang="zh-CN" sz="1400" dirty="0" smtClean="0">
              <a:latin typeface="+mn-ea"/>
              <a:ea typeface="+mn-ea"/>
            </a:rPr>
            <a:t>https://www.nsa.gov/about/cryptologic-heritage/museum/</a:t>
          </a:r>
          <a:endParaRPr lang="zh-CN" sz="1400" dirty="0">
            <a:latin typeface="+mn-ea"/>
            <a:ea typeface="+mn-ea"/>
          </a:endParaRPr>
        </a:p>
      </dgm:t>
    </dgm:pt>
    <dgm:pt modelId="{AFAB7876-388E-4A26-A8D1-79627D96BA49}" type="parTrans" cxnId="{ED9AEC24-83E1-406C-B219-C3DFE36955C5}">
      <dgm:prSet/>
      <dgm:spPr/>
      <dgm:t>
        <a:bodyPr/>
        <a:lstStyle/>
        <a:p>
          <a:endParaRPr lang="zh-CN" altLang="en-US">
            <a:latin typeface="+mn-ea"/>
            <a:ea typeface="+mn-ea"/>
          </a:endParaRPr>
        </a:p>
      </dgm:t>
    </dgm:pt>
    <dgm:pt modelId="{AC581300-654E-4649-ACCB-B61A1679914B}" type="sibTrans" cxnId="{ED9AEC24-83E1-406C-B219-C3DFE36955C5}">
      <dgm:prSet/>
      <dgm:spPr/>
      <dgm:t>
        <a:bodyPr/>
        <a:lstStyle/>
        <a:p>
          <a:endParaRPr lang="zh-CN" altLang="en-US">
            <a:latin typeface="+mn-ea"/>
            <a:ea typeface="+mn-ea"/>
          </a:endParaRPr>
        </a:p>
      </dgm:t>
    </dgm:pt>
    <dgm:pt modelId="{A5BA1A48-EA06-42CF-8B3B-C474E07AA5FB}" type="pres">
      <dgm:prSet presAssocID="{F97B14FD-CC39-4CB4-8476-BECF2BF89B73}" presName="Name0" presStyleCnt="0">
        <dgm:presLayoutVars>
          <dgm:dir/>
          <dgm:resizeHandles val="exact"/>
        </dgm:presLayoutVars>
      </dgm:prSet>
      <dgm:spPr/>
      <dgm:t>
        <a:bodyPr/>
        <a:lstStyle/>
        <a:p>
          <a:endParaRPr lang="zh-CN" altLang="en-US"/>
        </a:p>
      </dgm:t>
    </dgm:pt>
    <dgm:pt modelId="{E111B433-C520-41E2-80F3-C3D230A14951}" type="pres">
      <dgm:prSet presAssocID="{9760F406-1FE3-4463-B915-BFD469503519}" presName="composite" presStyleCnt="0"/>
      <dgm:spPr/>
    </dgm:pt>
    <dgm:pt modelId="{53D734EA-68AF-4DF9-BF93-238F65401FBE}" type="pres">
      <dgm:prSet presAssocID="{9760F406-1FE3-4463-B915-BFD469503519}" presName="rect1" presStyleLbl="trAlignAcc1" presStyleIdx="0" presStyleCnt="7" custScaleX="100538">
        <dgm:presLayoutVars>
          <dgm:bulletEnabled val="1"/>
        </dgm:presLayoutVars>
      </dgm:prSet>
      <dgm:spPr/>
      <dgm:t>
        <a:bodyPr/>
        <a:lstStyle/>
        <a:p>
          <a:endParaRPr lang="zh-CN" altLang="en-US"/>
        </a:p>
      </dgm:t>
    </dgm:pt>
    <dgm:pt modelId="{D97842B1-BBB4-4CC4-9F24-20AD9A68CF59}" type="pres">
      <dgm:prSet presAssocID="{9760F406-1FE3-4463-B915-BFD469503519}" presName="rect2" presStyleLbl="fgImgPlace1" presStyleIdx="0" presStyleCnt="7" custScaleY="49640" custLinFactNeighborX="-5853" custLinFactNeighborY="2086"/>
      <dgm:spPr>
        <a:blipFill rotWithShape="1">
          <a:blip xmlns:r="http://schemas.openxmlformats.org/officeDocument/2006/relationships" r:embed="rId1"/>
          <a:stretch>
            <a:fillRect/>
          </a:stretch>
        </a:blipFill>
      </dgm:spPr>
      <dgm:t>
        <a:bodyPr/>
        <a:lstStyle/>
        <a:p>
          <a:endParaRPr lang="zh-CN" altLang="en-US"/>
        </a:p>
      </dgm:t>
    </dgm:pt>
    <dgm:pt modelId="{66830CB9-58C1-4984-890E-5C9733307CE5}" type="pres">
      <dgm:prSet presAssocID="{859D8DC6-4AA8-43E4-9AA0-ACD5E5462673}" presName="sibTrans" presStyleCnt="0"/>
      <dgm:spPr/>
    </dgm:pt>
    <dgm:pt modelId="{DB37348B-A946-4B5F-9315-AB6A3B0D8EDE}" type="pres">
      <dgm:prSet presAssocID="{0ADCFDFE-2C8F-4395-B74E-7B6918FFC88B}" presName="composite" presStyleCnt="0"/>
      <dgm:spPr/>
    </dgm:pt>
    <dgm:pt modelId="{46D07302-540D-4862-86AA-F4265B7EACC7}" type="pres">
      <dgm:prSet presAssocID="{0ADCFDFE-2C8F-4395-B74E-7B6918FFC88B}" presName="rect1" presStyleLbl="trAlignAcc1" presStyleIdx="1" presStyleCnt="7" custScaleX="100538">
        <dgm:presLayoutVars>
          <dgm:bulletEnabled val="1"/>
        </dgm:presLayoutVars>
      </dgm:prSet>
      <dgm:spPr/>
      <dgm:t>
        <a:bodyPr/>
        <a:lstStyle/>
        <a:p>
          <a:endParaRPr lang="zh-CN" altLang="en-US"/>
        </a:p>
      </dgm:t>
    </dgm:pt>
    <dgm:pt modelId="{DFABD26E-52F5-4F64-8A7D-2357610D58CB}" type="pres">
      <dgm:prSet presAssocID="{0ADCFDFE-2C8F-4395-B74E-7B6918FFC88B}" presName="rect2" presStyleLbl="fgImgPlace1" presStyleIdx="1" presStyleCnt="7" custScaleY="73291" custLinFactNeighborX="-5853" custLinFactNeighborY="2086"/>
      <dgm:spPr>
        <a:blipFill rotWithShape="1">
          <a:blip xmlns:r="http://schemas.openxmlformats.org/officeDocument/2006/relationships" r:embed="rId2"/>
          <a:stretch>
            <a:fillRect/>
          </a:stretch>
        </a:blipFill>
      </dgm:spPr>
      <dgm:t>
        <a:bodyPr/>
        <a:lstStyle/>
        <a:p>
          <a:endParaRPr lang="zh-CN" altLang="en-US"/>
        </a:p>
      </dgm:t>
    </dgm:pt>
    <dgm:pt modelId="{38A42A5A-778F-47CF-9C6D-29C60E648278}" type="pres">
      <dgm:prSet presAssocID="{4A961BD1-D025-4C1A-9DBB-617CFEF2CB51}" presName="sibTrans" presStyleCnt="0"/>
      <dgm:spPr/>
    </dgm:pt>
    <dgm:pt modelId="{0DB13EB7-14D5-4E9D-AD83-2B50CC5B8237}" type="pres">
      <dgm:prSet presAssocID="{62A26E1F-C8F4-481F-955B-163AB6E81C8A}" presName="composite" presStyleCnt="0"/>
      <dgm:spPr/>
    </dgm:pt>
    <dgm:pt modelId="{6EB236C4-894C-4489-AF4F-E2CDE4B4EA6A}" type="pres">
      <dgm:prSet presAssocID="{62A26E1F-C8F4-481F-955B-163AB6E81C8A}" presName="rect1" presStyleLbl="trAlignAcc1" presStyleIdx="2" presStyleCnt="7" custScaleX="100538">
        <dgm:presLayoutVars>
          <dgm:bulletEnabled val="1"/>
        </dgm:presLayoutVars>
      </dgm:prSet>
      <dgm:spPr/>
      <dgm:t>
        <a:bodyPr/>
        <a:lstStyle/>
        <a:p>
          <a:endParaRPr lang="zh-CN" altLang="en-US"/>
        </a:p>
      </dgm:t>
    </dgm:pt>
    <dgm:pt modelId="{5F739D1B-9E0D-4919-9893-B2C2D0DABF72}" type="pres">
      <dgm:prSet presAssocID="{62A26E1F-C8F4-481F-955B-163AB6E81C8A}" presName="rect2" presStyleLbl="fgImgPlace1" presStyleIdx="2" presStyleCnt="7" custScaleY="69391" custLinFactNeighborX="-5853" custLinFactNeighborY="752"/>
      <dgm:spPr>
        <a:blipFill rotWithShape="1">
          <a:blip xmlns:r="http://schemas.openxmlformats.org/officeDocument/2006/relationships" r:embed="rId3"/>
          <a:stretch>
            <a:fillRect/>
          </a:stretch>
        </a:blipFill>
      </dgm:spPr>
      <dgm:t>
        <a:bodyPr/>
        <a:lstStyle/>
        <a:p>
          <a:endParaRPr lang="zh-CN" altLang="en-US"/>
        </a:p>
      </dgm:t>
    </dgm:pt>
    <dgm:pt modelId="{3ABD0DDF-2DBA-4446-BF9D-DAEB8F77B442}" type="pres">
      <dgm:prSet presAssocID="{ACCE18C9-A03E-46DB-B288-36642BC20BD6}" presName="sibTrans" presStyleCnt="0"/>
      <dgm:spPr/>
    </dgm:pt>
    <dgm:pt modelId="{804F0B25-F7D3-4646-87D3-6220F118F843}" type="pres">
      <dgm:prSet presAssocID="{65CC33D4-E02F-4D20-98BE-B8D42B26ED20}" presName="composite" presStyleCnt="0"/>
      <dgm:spPr/>
    </dgm:pt>
    <dgm:pt modelId="{01076E8D-F026-463A-98B7-C74BE4880B04}" type="pres">
      <dgm:prSet presAssocID="{65CC33D4-E02F-4D20-98BE-B8D42B26ED20}" presName="rect1" presStyleLbl="trAlignAcc1" presStyleIdx="3" presStyleCnt="7" custScaleX="100538">
        <dgm:presLayoutVars>
          <dgm:bulletEnabled val="1"/>
        </dgm:presLayoutVars>
      </dgm:prSet>
      <dgm:spPr/>
      <dgm:t>
        <a:bodyPr/>
        <a:lstStyle/>
        <a:p>
          <a:endParaRPr lang="zh-CN" altLang="en-US"/>
        </a:p>
      </dgm:t>
    </dgm:pt>
    <dgm:pt modelId="{614CC1C6-F297-43F0-B5FC-B5263A529CBD}" type="pres">
      <dgm:prSet presAssocID="{65CC33D4-E02F-4D20-98BE-B8D42B26ED20}" presName="rect2" presStyleLbl="fgImgPlace1" presStyleIdx="3" presStyleCnt="7" custScaleY="71025" custLinFactNeighborX="-5853" custLinFactNeighborY="2086"/>
      <dgm:spPr>
        <a:blipFill rotWithShape="1">
          <a:blip xmlns:r="http://schemas.openxmlformats.org/officeDocument/2006/relationships" r:embed="rId4"/>
          <a:stretch>
            <a:fillRect/>
          </a:stretch>
        </a:blipFill>
      </dgm:spPr>
      <dgm:t>
        <a:bodyPr/>
        <a:lstStyle/>
        <a:p>
          <a:endParaRPr lang="zh-CN" altLang="en-US"/>
        </a:p>
      </dgm:t>
    </dgm:pt>
    <dgm:pt modelId="{D670E09C-C5C3-49D3-98A8-FE449BB18590}" type="pres">
      <dgm:prSet presAssocID="{DA6B139B-0BCB-40BA-928C-4DA04B1F3056}" presName="sibTrans" presStyleCnt="0"/>
      <dgm:spPr/>
    </dgm:pt>
    <dgm:pt modelId="{2603EC80-3A77-4C13-9639-756F2FB27C01}" type="pres">
      <dgm:prSet presAssocID="{12FBD538-6E7A-4A98-8FBB-E29C29EFC3EC}" presName="composite" presStyleCnt="0"/>
      <dgm:spPr/>
    </dgm:pt>
    <dgm:pt modelId="{FED12D44-1C5E-43CE-9314-C84422F54DEB}" type="pres">
      <dgm:prSet presAssocID="{12FBD538-6E7A-4A98-8FBB-E29C29EFC3EC}" presName="rect1" presStyleLbl="trAlignAcc1" presStyleIdx="4" presStyleCnt="7" custScaleX="100538">
        <dgm:presLayoutVars>
          <dgm:bulletEnabled val="1"/>
        </dgm:presLayoutVars>
      </dgm:prSet>
      <dgm:spPr/>
      <dgm:t>
        <a:bodyPr/>
        <a:lstStyle/>
        <a:p>
          <a:endParaRPr lang="zh-CN" altLang="en-US"/>
        </a:p>
      </dgm:t>
    </dgm:pt>
    <dgm:pt modelId="{9B33183E-1A39-4BE5-AC6C-E620D96E98E3}" type="pres">
      <dgm:prSet presAssocID="{12FBD538-6E7A-4A98-8FBB-E29C29EFC3EC}" presName="rect2" presStyleLbl="fgImgPlace1" presStyleIdx="4" presStyleCnt="7" custScaleY="70535" custLinFactNeighborX="-5853" custLinFactNeighborY="2086"/>
      <dgm:spPr>
        <a:blipFill rotWithShape="1">
          <a:blip xmlns:r="http://schemas.openxmlformats.org/officeDocument/2006/relationships" r:embed="rId5"/>
          <a:stretch>
            <a:fillRect/>
          </a:stretch>
        </a:blipFill>
      </dgm:spPr>
      <dgm:t>
        <a:bodyPr/>
        <a:lstStyle/>
        <a:p>
          <a:endParaRPr lang="zh-CN" altLang="en-US"/>
        </a:p>
      </dgm:t>
    </dgm:pt>
    <dgm:pt modelId="{16B0E519-AC8C-4B1C-A6D6-41D20B7332A7}" type="pres">
      <dgm:prSet presAssocID="{D5316363-237A-4ACD-864C-3F689C5BC153}" presName="sibTrans" presStyleCnt="0"/>
      <dgm:spPr/>
    </dgm:pt>
    <dgm:pt modelId="{608F31BD-BD6E-4595-8A4D-83630175AC3F}" type="pres">
      <dgm:prSet presAssocID="{98BA74B3-D3D6-4909-8F44-521EFE9B7A13}" presName="composite" presStyleCnt="0"/>
      <dgm:spPr/>
    </dgm:pt>
    <dgm:pt modelId="{8CB424C6-71AA-4937-A832-4BD814F5F459}" type="pres">
      <dgm:prSet presAssocID="{98BA74B3-D3D6-4909-8F44-521EFE9B7A13}" presName="rect1" presStyleLbl="trAlignAcc1" presStyleIdx="5" presStyleCnt="7" custScaleX="100538">
        <dgm:presLayoutVars>
          <dgm:bulletEnabled val="1"/>
        </dgm:presLayoutVars>
      </dgm:prSet>
      <dgm:spPr/>
      <dgm:t>
        <a:bodyPr/>
        <a:lstStyle/>
        <a:p>
          <a:endParaRPr lang="zh-CN" altLang="en-US"/>
        </a:p>
      </dgm:t>
    </dgm:pt>
    <dgm:pt modelId="{66485B1E-5C46-4394-917D-5990A3604EB3}" type="pres">
      <dgm:prSet presAssocID="{98BA74B3-D3D6-4909-8F44-521EFE9B7A13}" presName="rect2" presStyleLbl="fgImgPlace1" presStyleIdx="5" presStyleCnt="7" custScaleY="40977" custLinFactNeighborX="-5853" custLinFactNeighborY="2086"/>
      <dgm:spPr>
        <a:blipFill rotWithShape="1">
          <a:blip xmlns:r="http://schemas.openxmlformats.org/officeDocument/2006/relationships" r:embed="rId6"/>
          <a:stretch>
            <a:fillRect/>
          </a:stretch>
        </a:blipFill>
      </dgm:spPr>
      <dgm:t>
        <a:bodyPr/>
        <a:lstStyle/>
        <a:p>
          <a:endParaRPr lang="zh-CN" altLang="en-US"/>
        </a:p>
      </dgm:t>
    </dgm:pt>
    <dgm:pt modelId="{77869107-8A69-4012-9711-9D56E17E53BC}" type="pres">
      <dgm:prSet presAssocID="{FC13CD28-524F-4079-AF21-2895454CAE9F}" presName="sibTrans" presStyleCnt="0"/>
      <dgm:spPr/>
    </dgm:pt>
    <dgm:pt modelId="{D34C215A-0424-426C-A371-D3EBC48F2C46}" type="pres">
      <dgm:prSet presAssocID="{F3F1D707-7D00-43A0-A3A0-57260FDCD03C}" presName="composite" presStyleCnt="0"/>
      <dgm:spPr/>
    </dgm:pt>
    <dgm:pt modelId="{3780FE86-207C-40E0-83B7-5587E5D170DB}" type="pres">
      <dgm:prSet presAssocID="{F3F1D707-7D00-43A0-A3A0-57260FDCD03C}" presName="rect1" presStyleLbl="trAlignAcc1" presStyleIdx="6" presStyleCnt="7" custScaleX="100538">
        <dgm:presLayoutVars>
          <dgm:bulletEnabled val="1"/>
        </dgm:presLayoutVars>
      </dgm:prSet>
      <dgm:spPr/>
      <dgm:t>
        <a:bodyPr/>
        <a:lstStyle/>
        <a:p>
          <a:endParaRPr lang="zh-CN" altLang="en-US"/>
        </a:p>
      </dgm:t>
    </dgm:pt>
    <dgm:pt modelId="{012CA0FA-6622-4EE8-A12C-B271F09708BB}" type="pres">
      <dgm:prSet presAssocID="{F3F1D707-7D00-43A0-A3A0-57260FDCD03C}" presName="rect2" presStyleLbl="fgImgPlace1" presStyleIdx="6" presStyleCnt="7" custScaleX="204006" custScaleY="68960" custLinFactNeighborX="-55562" custLinFactNeighborY="3008"/>
      <dgm:spPr>
        <a:blipFill rotWithShape="1">
          <a:blip xmlns:r="http://schemas.openxmlformats.org/officeDocument/2006/relationships" r:embed="rId7"/>
          <a:stretch>
            <a:fillRect/>
          </a:stretch>
        </a:blipFill>
      </dgm:spPr>
      <dgm:t>
        <a:bodyPr/>
        <a:lstStyle/>
        <a:p>
          <a:endParaRPr lang="zh-CN" altLang="en-US"/>
        </a:p>
      </dgm:t>
    </dgm:pt>
  </dgm:ptLst>
  <dgm:cxnLst>
    <dgm:cxn modelId="{C353BAB6-BFE4-406C-BE4E-6465E297E422}" type="presOf" srcId="{3D4D607B-3A23-4C64-9B25-CB58759A6C7F}" destId="{6EB236C4-894C-4489-AF4F-E2CDE4B4EA6A}" srcOrd="0" destOrd="1" presId="urn:microsoft.com/office/officeart/2008/layout/PictureStrips"/>
    <dgm:cxn modelId="{6C9D1F65-0FB5-49D9-9920-44F1819BF346}" srcId="{62A26E1F-C8F4-481F-955B-163AB6E81C8A}" destId="{3D4D607B-3A23-4C64-9B25-CB58759A6C7F}" srcOrd="0" destOrd="0" parTransId="{6F4BE885-BBAA-4169-8574-7143410DD62B}" sibTransId="{0691C4C4-4623-484F-84D6-437A89E419E2}"/>
    <dgm:cxn modelId="{2A26692A-F0F6-46F4-9B77-851D753CD023}" srcId="{F97B14FD-CC39-4CB4-8476-BECF2BF89B73}" destId="{12FBD538-6E7A-4A98-8FBB-E29C29EFC3EC}" srcOrd="4" destOrd="0" parTransId="{87C2ED38-1F3C-4F94-A3E3-BCC1B5F3A489}" sibTransId="{D5316363-237A-4ACD-864C-3F689C5BC153}"/>
    <dgm:cxn modelId="{27369BE2-AB4C-4B3B-A571-2C0F7244DBFC}" type="presOf" srcId="{015D62E1-8864-452C-9EAA-495F9C8B2BBA}" destId="{01076E8D-F026-463A-98B7-C74BE4880B04}" srcOrd="0" destOrd="1" presId="urn:microsoft.com/office/officeart/2008/layout/PictureStrips"/>
    <dgm:cxn modelId="{26FB4728-E90B-4A71-B5E2-CB4739879BEB}" type="presOf" srcId="{12FBD538-6E7A-4A98-8FBB-E29C29EFC3EC}" destId="{FED12D44-1C5E-43CE-9314-C84422F54DEB}" srcOrd="0" destOrd="0" presId="urn:microsoft.com/office/officeart/2008/layout/PictureStrips"/>
    <dgm:cxn modelId="{43B5902E-E920-4E74-97C1-E9C207F9A0AF}" srcId="{F97B14FD-CC39-4CB4-8476-BECF2BF89B73}" destId="{9760F406-1FE3-4463-B915-BFD469503519}" srcOrd="0" destOrd="0" parTransId="{2E420680-3E05-428A-9730-390B79DC3EC1}" sibTransId="{859D8DC6-4AA8-43E4-9AA0-ACD5E5462673}"/>
    <dgm:cxn modelId="{09C87D7B-4F73-43A7-BC7B-953F67178704}" type="presOf" srcId="{3FA87007-4A84-4BF7-B17F-D553744903C6}" destId="{46D07302-540D-4862-86AA-F4265B7EACC7}" srcOrd="0" destOrd="1" presId="urn:microsoft.com/office/officeart/2008/layout/PictureStrips"/>
    <dgm:cxn modelId="{9BB19EF8-0355-430C-B801-ADD5176B1F69}" type="presOf" srcId="{E9B111B4-31D6-45FC-BCB3-CAB6C6BE00FA}" destId="{3780FE86-207C-40E0-83B7-5587E5D170DB}" srcOrd="0" destOrd="1" presId="urn:microsoft.com/office/officeart/2008/layout/PictureStrips"/>
    <dgm:cxn modelId="{CBF7ABFD-77D4-43C1-A077-34E6FD2285D4}" type="presOf" srcId="{35DD9FC6-2D6D-43E2-9A2B-C4CA832B669C}" destId="{FED12D44-1C5E-43CE-9314-C84422F54DEB}" srcOrd="0" destOrd="1" presId="urn:microsoft.com/office/officeart/2008/layout/PictureStrips"/>
    <dgm:cxn modelId="{E2173A79-DCF1-41ED-BCC7-5DF6BD179F3D}" srcId="{F97B14FD-CC39-4CB4-8476-BECF2BF89B73}" destId="{F3F1D707-7D00-43A0-A3A0-57260FDCD03C}" srcOrd="6" destOrd="0" parTransId="{B4683DBD-5776-434F-A892-3FD9F1A908AE}" sibTransId="{BCE9B15B-1D9B-4D43-A9AE-19ABA8EA9835}"/>
    <dgm:cxn modelId="{E2DEADBC-9535-4305-B9AE-2DDE6D1B9D21}" type="presOf" srcId="{65CC33D4-E02F-4D20-98BE-B8D42B26ED20}" destId="{01076E8D-F026-463A-98B7-C74BE4880B04}" srcOrd="0" destOrd="0" presId="urn:microsoft.com/office/officeart/2008/layout/PictureStrips"/>
    <dgm:cxn modelId="{F3E642E6-F5E8-4265-8260-30B947A3FF03}" srcId="{98BA74B3-D3D6-4909-8F44-521EFE9B7A13}" destId="{C4E9B63F-2959-4C7B-BD0F-96B7DF78C014}" srcOrd="0" destOrd="0" parTransId="{93375DCE-62C8-439A-A0D6-6BD3E32D03A4}" sibTransId="{5963887F-13CA-4ACB-8660-E672490061EE}"/>
    <dgm:cxn modelId="{9D0ECAA3-4C51-4067-B2CB-7B6006F1689A}" type="presOf" srcId="{B6DFFBB1-ABC4-439D-8ABF-B747EC3962AD}" destId="{53D734EA-68AF-4DF9-BF93-238F65401FBE}" srcOrd="0" destOrd="1" presId="urn:microsoft.com/office/officeart/2008/layout/PictureStrips"/>
    <dgm:cxn modelId="{D320B97C-6BA7-4D2B-8F50-A7CC6CE8FD5D}" type="presOf" srcId="{F3F1D707-7D00-43A0-A3A0-57260FDCD03C}" destId="{3780FE86-207C-40E0-83B7-5587E5D170DB}" srcOrd="0" destOrd="0" presId="urn:microsoft.com/office/officeart/2008/layout/PictureStrips"/>
    <dgm:cxn modelId="{8BAEC93F-C273-4F20-96BC-4C5E181A9736}" type="presOf" srcId="{C4E9B63F-2959-4C7B-BD0F-96B7DF78C014}" destId="{8CB424C6-71AA-4937-A832-4BD814F5F459}" srcOrd="0" destOrd="1" presId="urn:microsoft.com/office/officeart/2008/layout/PictureStrips"/>
    <dgm:cxn modelId="{0D8C5C14-4AB7-4139-A4B5-F2BFD858C121}" srcId="{9760F406-1FE3-4463-B915-BFD469503519}" destId="{B6DFFBB1-ABC4-439D-8ABF-B747EC3962AD}" srcOrd="0" destOrd="0" parTransId="{D705FC23-6CCB-4D07-899C-46A5AEE90F67}" sibTransId="{27F28B30-E94F-44E7-AB89-C202C00ED56F}"/>
    <dgm:cxn modelId="{ED9AEC24-83E1-406C-B219-C3DFE36955C5}" srcId="{F3F1D707-7D00-43A0-A3A0-57260FDCD03C}" destId="{E9B111B4-31D6-45FC-BCB3-CAB6C6BE00FA}" srcOrd="0" destOrd="0" parTransId="{AFAB7876-388E-4A26-A8D1-79627D96BA49}" sibTransId="{AC581300-654E-4649-ACCB-B61A1679914B}"/>
    <dgm:cxn modelId="{D88F36F1-4250-49D3-AE30-6915DAEF2FCC}" type="presOf" srcId="{0ADCFDFE-2C8F-4395-B74E-7B6918FFC88B}" destId="{46D07302-540D-4862-86AA-F4265B7EACC7}" srcOrd="0" destOrd="0" presId="urn:microsoft.com/office/officeart/2008/layout/PictureStrips"/>
    <dgm:cxn modelId="{DE0F948E-E3C1-4282-BA39-2EC2A325E9AC}" srcId="{F97B14FD-CC39-4CB4-8476-BECF2BF89B73}" destId="{0ADCFDFE-2C8F-4395-B74E-7B6918FFC88B}" srcOrd="1" destOrd="0" parTransId="{EF9F987D-49C5-4363-809A-F3DA5926CB93}" sibTransId="{4A961BD1-D025-4C1A-9DBB-617CFEF2CB51}"/>
    <dgm:cxn modelId="{A08CBAAB-ADAE-4C0F-BE9D-FB0F2E275AAD}" type="presOf" srcId="{9760F406-1FE3-4463-B915-BFD469503519}" destId="{53D734EA-68AF-4DF9-BF93-238F65401FBE}" srcOrd="0" destOrd="0" presId="urn:microsoft.com/office/officeart/2008/layout/PictureStrips"/>
    <dgm:cxn modelId="{3AEB90E6-AC73-45A0-93BB-505C85541B65}" srcId="{12FBD538-6E7A-4A98-8FBB-E29C29EFC3EC}" destId="{35DD9FC6-2D6D-43E2-9A2B-C4CA832B669C}" srcOrd="0" destOrd="0" parTransId="{51AA8E55-D60C-471C-B52A-AE00C6247758}" sibTransId="{C66BFDBB-62C5-4938-B52C-984FF25208B6}"/>
    <dgm:cxn modelId="{CCCB9AA5-4D20-45E0-8765-0A8F06490E7F}" srcId="{F97B14FD-CC39-4CB4-8476-BECF2BF89B73}" destId="{62A26E1F-C8F4-481F-955B-163AB6E81C8A}" srcOrd="2" destOrd="0" parTransId="{7EDC9A48-FE3C-4574-A8C1-6AD1545D8C63}" sibTransId="{ACCE18C9-A03E-46DB-B288-36642BC20BD6}"/>
    <dgm:cxn modelId="{BD0CCC1C-32BE-4770-ADEC-C1C66CA23033}" srcId="{F97B14FD-CC39-4CB4-8476-BECF2BF89B73}" destId="{65CC33D4-E02F-4D20-98BE-B8D42B26ED20}" srcOrd="3" destOrd="0" parTransId="{C978EEDD-5149-4783-81C4-F1C139DB14A8}" sibTransId="{DA6B139B-0BCB-40BA-928C-4DA04B1F3056}"/>
    <dgm:cxn modelId="{C009F6BC-2395-431F-A7AF-276C99A67BE6}" srcId="{F97B14FD-CC39-4CB4-8476-BECF2BF89B73}" destId="{98BA74B3-D3D6-4909-8F44-521EFE9B7A13}" srcOrd="5" destOrd="0" parTransId="{35E92487-57E6-41D1-B6F4-DA931E58B270}" sibTransId="{FC13CD28-524F-4079-AF21-2895454CAE9F}"/>
    <dgm:cxn modelId="{5320180E-7C71-45CC-B412-01A32DBC191B}" srcId="{0ADCFDFE-2C8F-4395-B74E-7B6918FFC88B}" destId="{3FA87007-4A84-4BF7-B17F-D553744903C6}" srcOrd="0" destOrd="0" parTransId="{45D97E4C-2487-4592-9519-AA9EA9E5EF31}" sibTransId="{B856BEE5-211A-454E-937C-A1AB1DDF30F2}"/>
    <dgm:cxn modelId="{DB626C20-3237-4778-AD95-E5BC09783064}" type="presOf" srcId="{62A26E1F-C8F4-481F-955B-163AB6E81C8A}" destId="{6EB236C4-894C-4489-AF4F-E2CDE4B4EA6A}" srcOrd="0" destOrd="0" presId="urn:microsoft.com/office/officeart/2008/layout/PictureStrips"/>
    <dgm:cxn modelId="{AA3DE7B9-0EAE-48DC-B7FB-1B54E19319C3}" type="presOf" srcId="{98BA74B3-D3D6-4909-8F44-521EFE9B7A13}" destId="{8CB424C6-71AA-4937-A832-4BD814F5F459}" srcOrd="0" destOrd="0" presId="urn:microsoft.com/office/officeart/2008/layout/PictureStrips"/>
    <dgm:cxn modelId="{EC53C86E-09A5-4CC9-830D-C2F6AEF20F0D}" srcId="{65CC33D4-E02F-4D20-98BE-B8D42B26ED20}" destId="{015D62E1-8864-452C-9EAA-495F9C8B2BBA}" srcOrd="0" destOrd="0" parTransId="{53796128-A10B-4F9F-A8AD-FD50A4038E68}" sibTransId="{4FA62570-B6AA-460C-809D-CDC750A7602E}"/>
    <dgm:cxn modelId="{AF10EBD6-CB3D-43C3-BBB3-5CFB0B896492}" type="presOf" srcId="{F97B14FD-CC39-4CB4-8476-BECF2BF89B73}" destId="{A5BA1A48-EA06-42CF-8B3B-C474E07AA5FB}" srcOrd="0" destOrd="0" presId="urn:microsoft.com/office/officeart/2008/layout/PictureStrips"/>
    <dgm:cxn modelId="{AC804BD5-1340-4123-945A-A426E69FAA7B}" type="presParOf" srcId="{A5BA1A48-EA06-42CF-8B3B-C474E07AA5FB}" destId="{E111B433-C520-41E2-80F3-C3D230A14951}" srcOrd="0" destOrd="0" presId="urn:microsoft.com/office/officeart/2008/layout/PictureStrips"/>
    <dgm:cxn modelId="{A650EBB3-70D2-43FE-9723-DBC1EC027CC3}" type="presParOf" srcId="{E111B433-C520-41E2-80F3-C3D230A14951}" destId="{53D734EA-68AF-4DF9-BF93-238F65401FBE}" srcOrd="0" destOrd="0" presId="urn:microsoft.com/office/officeart/2008/layout/PictureStrips"/>
    <dgm:cxn modelId="{DBE2FE11-E69E-4F83-8D3B-743C34B8A3CD}" type="presParOf" srcId="{E111B433-C520-41E2-80F3-C3D230A14951}" destId="{D97842B1-BBB4-4CC4-9F24-20AD9A68CF59}" srcOrd="1" destOrd="0" presId="urn:microsoft.com/office/officeart/2008/layout/PictureStrips"/>
    <dgm:cxn modelId="{24A3188F-77C8-4E19-9945-689816EA1E6D}" type="presParOf" srcId="{A5BA1A48-EA06-42CF-8B3B-C474E07AA5FB}" destId="{66830CB9-58C1-4984-890E-5C9733307CE5}" srcOrd="1" destOrd="0" presId="urn:microsoft.com/office/officeart/2008/layout/PictureStrips"/>
    <dgm:cxn modelId="{B07F4E7A-234B-464D-A1ED-08B62BD3E51A}" type="presParOf" srcId="{A5BA1A48-EA06-42CF-8B3B-C474E07AA5FB}" destId="{DB37348B-A946-4B5F-9315-AB6A3B0D8EDE}" srcOrd="2" destOrd="0" presId="urn:microsoft.com/office/officeart/2008/layout/PictureStrips"/>
    <dgm:cxn modelId="{0435DCE3-41A2-477B-9671-CC00CE374B80}" type="presParOf" srcId="{DB37348B-A946-4B5F-9315-AB6A3B0D8EDE}" destId="{46D07302-540D-4862-86AA-F4265B7EACC7}" srcOrd="0" destOrd="0" presId="urn:microsoft.com/office/officeart/2008/layout/PictureStrips"/>
    <dgm:cxn modelId="{F46AEF43-0DDB-4C95-AA79-5CFA32A42029}" type="presParOf" srcId="{DB37348B-A946-4B5F-9315-AB6A3B0D8EDE}" destId="{DFABD26E-52F5-4F64-8A7D-2357610D58CB}" srcOrd="1" destOrd="0" presId="urn:microsoft.com/office/officeart/2008/layout/PictureStrips"/>
    <dgm:cxn modelId="{01BBD20E-DB93-4566-AC4E-3F2841C50ECB}" type="presParOf" srcId="{A5BA1A48-EA06-42CF-8B3B-C474E07AA5FB}" destId="{38A42A5A-778F-47CF-9C6D-29C60E648278}" srcOrd="3" destOrd="0" presId="urn:microsoft.com/office/officeart/2008/layout/PictureStrips"/>
    <dgm:cxn modelId="{97EC0275-1A0F-4006-999E-A56D69172534}" type="presParOf" srcId="{A5BA1A48-EA06-42CF-8B3B-C474E07AA5FB}" destId="{0DB13EB7-14D5-4E9D-AD83-2B50CC5B8237}" srcOrd="4" destOrd="0" presId="urn:microsoft.com/office/officeart/2008/layout/PictureStrips"/>
    <dgm:cxn modelId="{5D2C657D-CBE3-4476-979F-9C2047FFBCA7}" type="presParOf" srcId="{0DB13EB7-14D5-4E9D-AD83-2B50CC5B8237}" destId="{6EB236C4-894C-4489-AF4F-E2CDE4B4EA6A}" srcOrd="0" destOrd="0" presId="urn:microsoft.com/office/officeart/2008/layout/PictureStrips"/>
    <dgm:cxn modelId="{75D20EF6-3593-4B15-9564-D4837FE6B38D}" type="presParOf" srcId="{0DB13EB7-14D5-4E9D-AD83-2B50CC5B8237}" destId="{5F739D1B-9E0D-4919-9893-B2C2D0DABF72}" srcOrd="1" destOrd="0" presId="urn:microsoft.com/office/officeart/2008/layout/PictureStrips"/>
    <dgm:cxn modelId="{7F39BBF1-3B82-48E9-8C67-13F9050CBE40}" type="presParOf" srcId="{A5BA1A48-EA06-42CF-8B3B-C474E07AA5FB}" destId="{3ABD0DDF-2DBA-4446-BF9D-DAEB8F77B442}" srcOrd="5" destOrd="0" presId="urn:microsoft.com/office/officeart/2008/layout/PictureStrips"/>
    <dgm:cxn modelId="{2D2649FD-A3C9-44C2-863A-165F4A52BFF2}" type="presParOf" srcId="{A5BA1A48-EA06-42CF-8B3B-C474E07AA5FB}" destId="{804F0B25-F7D3-4646-87D3-6220F118F843}" srcOrd="6" destOrd="0" presId="urn:microsoft.com/office/officeart/2008/layout/PictureStrips"/>
    <dgm:cxn modelId="{1CD6879B-C83B-4F97-A9F6-608F1C72B57D}" type="presParOf" srcId="{804F0B25-F7D3-4646-87D3-6220F118F843}" destId="{01076E8D-F026-463A-98B7-C74BE4880B04}" srcOrd="0" destOrd="0" presId="urn:microsoft.com/office/officeart/2008/layout/PictureStrips"/>
    <dgm:cxn modelId="{0DDD2AB8-0796-4EB4-8668-7CDD917E10F5}" type="presParOf" srcId="{804F0B25-F7D3-4646-87D3-6220F118F843}" destId="{614CC1C6-F297-43F0-B5FC-B5263A529CBD}" srcOrd="1" destOrd="0" presId="urn:microsoft.com/office/officeart/2008/layout/PictureStrips"/>
    <dgm:cxn modelId="{8B8B9209-0825-45A8-94A7-8BE8C6C9007B}" type="presParOf" srcId="{A5BA1A48-EA06-42CF-8B3B-C474E07AA5FB}" destId="{D670E09C-C5C3-49D3-98A8-FE449BB18590}" srcOrd="7" destOrd="0" presId="urn:microsoft.com/office/officeart/2008/layout/PictureStrips"/>
    <dgm:cxn modelId="{DF0F694D-F940-48B2-BD09-7562FEDAB998}" type="presParOf" srcId="{A5BA1A48-EA06-42CF-8B3B-C474E07AA5FB}" destId="{2603EC80-3A77-4C13-9639-756F2FB27C01}" srcOrd="8" destOrd="0" presId="urn:microsoft.com/office/officeart/2008/layout/PictureStrips"/>
    <dgm:cxn modelId="{145AE729-4680-4F51-9258-74C6E8F00381}" type="presParOf" srcId="{2603EC80-3A77-4C13-9639-756F2FB27C01}" destId="{FED12D44-1C5E-43CE-9314-C84422F54DEB}" srcOrd="0" destOrd="0" presId="urn:microsoft.com/office/officeart/2008/layout/PictureStrips"/>
    <dgm:cxn modelId="{AEC40B6C-408E-4DB2-8BA4-F33C708FDEC9}" type="presParOf" srcId="{2603EC80-3A77-4C13-9639-756F2FB27C01}" destId="{9B33183E-1A39-4BE5-AC6C-E620D96E98E3}" srcOrd="1" destOrd="0" presId="urn:microsoft.com/office/officeart/2008/layout/PictureStrips"/>
    <dgm:cxn modelId="{93B4E59A-B1FE-4115-B5D6-54D46178246C}" type="presParOf" srcId="{A5BA1A48-EA06-42CF-8B3B-C474E07AA5FB}" destId="{16B0E519-AC8C-4B1C-A6D6-41D20B7332A7}" srcOrd="9" destOrd="0" presId="urn:microsoft.com/office/officeart/2008/layout/PictureStrips"/>
    <dgm:cxn modelId="{1D71F5D4-3117-4D0B-9EE0-19281F1E3419}" type="presParOf" srcId="{A5BA1A48-EA06-42CF-8B3B-C474E07AA5FB}" destId="{608F31BD-BD6E-4595-8A4D-83630175AC3F}" srcOrd="10" destOrd="0" presId="urn:microsoft.com/office/officeart/2008/layout/PictureStrips"/>
    <dgm:cxn modelId="{725372F0-DCEE-4307-BDBF-7DFAB9F48530}" type="presParOf" srcId="{608F31BD-BD6E-4595-8A4D-83630175AC3F}" destId="{8CB424C6-71AA-4937-A832-4BD814F5F459}" srcOrd="0" destOrd="0" presId="urn:microsoft.com/office/officeart/2008/layout/PictureStrips"/>
    <dgm:cxn modelId="{48253731-DF4E-4D25-A170-A6FA96C6AD68}" type="presParOf" srcId="{608F31BD-BD6E-4595-8A4D-83630175AC3F}" destId="{66485B1E-5C46-4394-917D-5990A3604EB3}" srcOrd="1" destOrd="0" presId="urn:microsoft.com/office/officeart/2008/layout/PictureStrips"/>
    <dgm:cxn modelId="{52CA7154-67B6-458B-BD31-3BBAE26564DD}" type="presParOf" srcId="{A5BA1A48-EA06-42CF-8B3B-C474E07AA5FB}" destId="{77869107-8A69-4012-9711-9D56E17E53BC}" srcOrd="11" destOrd="0" presId="urn:microsoft.com/office/officeart/2008/layout/PictureStrips"/>
    <dgm:cxn modelId="{7944DD47-E317-401F-B75C-D582A5E1B22E}" type="presParOf" srcId="{A5BA1A48-EA06-42CF-8B3B-C474E07AA5FB}" destId="{D34C215A-0424-426C-A371-D3EBC48F2C46}" srcOrd="12" destOrd="0" presId="urn:microsoft.com/office/officeart/2008/layout/PictureStrips"/>
    <dgm:cxn modelId="{7047723C-A534-4EBE-B2B2-15D39617870C}" type="presParOf" srcId="{D34C215A-0424-426C-A371-D3EBC48F2C46}" destId="{3780FE86-207C-40E0-83B7-5587E5D170DB}" srcOrd="0" destOrd="0" presId="urn:microsoft.com/office/officeart/2008/layout/PictureStrips"/>
    <dgm:cxn modelId="{A9E2CDB1-3E12-47CC-A067-0EB75220C9C2}" type="presParOf" srcId="{D34C215A-0424-426C-A371-D3EBC48F2C46}" destId="{012CA0FA-6622-4EE8-A12C-B271F09708BB}"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2CA7F-FF4C-4DD5-AF53-D52358F2D620}">
      <dsp:nvSpPr>
        <dsp:cNvPr id="0" name=""/>
        <dsp:cNvSpPr/>
      </dsp:nvSpPr>
      <dsp:spPr>
        <a:xfrm>
          <a:off x="0" y="12617"/>
          <a:ext cx="8229600" cy="59604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b="1" kern="1200" dirty="0" smtClean="0">
              <a:latin typeface="微软雅黑" panose="020B0503020204020204" pitchFamily="34" charset="-122"/>
              <a:ea typeface="微软雅黑" panose="020B0503020204020204" pitchFamily="34" charset="-122"/>
            </a:rPr>
            <a:t>第一节 </a:t>
          </a:r>
          <a:r>
            <a:rPr lang="zh-CN" altLang="en-US" sz="1900" b="1" kern="1200" dirty="0" smtClean="0">
              <a:latin typeface="微软雅黑" panose="020B0503020204020204" pitchFamily="34" charset="-122"/>
              <a:ea typeface="微软雅黑" panose="020B0503020204020204" pitchFamily="34" charset="-122"/>
            </a:rPr>
            <a:t>复杂的信息</a:t>
          </a:r>
          <a:r>
            <a:rPr lang="zh-CN" sz="1900" b="1" kern="1200" dirty="0" smtClean="0">
              <a:latin typeface="微软雅黑" panose="020B0503020204020204" pitchFamily="34" charset="-122"/>
              <a:ea typeface="微软雅黑" panose="020B0503020204020204" pitchFamily="34" charset="-122"/>
            </a:rPr>
            <a:t>安全</a:t>
          </a:r>
          <a:endParaRPr lang="zh-CN" sz="1900" b="1" kern="1200" dirty="0">
            <a:latin typeface="微软雅黑" panose="020B0503020204020204" pitchFamily="34" charset="-122"/>
            <a:ea typeface="微软雅黑" panose="020B0503020204020204" pitchFamily="34" charset="-122"/>
          </a:endParaRPr>
        </a:p>
      </dsp:txBody>
      <dsp:txXfrm>
        <a:off x="29096" y="41713"/>
        <a:ext cx="8171408" cy="537849"/>
      </dsp:txXfrm>
    </dsp:sp>
    <dsp:sp modelId="{7E35648D-8DCB-4CEA-A98E-3AE7E2E8E432}">
      <dsp:nvSpPr>
        <dsp:cNvPr id="0" name=""/>
        <dsp:cNvSpPr/>
      </dsp:nvSpPr>
      <dsp:spPr>
        <a:xfrm>
          <a:off x="0" y="608659"/>
          <a:ext cx="8229600" cy="70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zh-CN" sz="1500" b="1" kern="1200" dirty="0" smtClean="0">
              <a:latin typeface="微软雅黑" panose="020B0503020204020204" pitchFamily="34" charset="-122"/>
              <a:ea typeface="微软雅黑" panose="020B0503020204020204" pitchFamily="34" charset="-122"/>
            </a:rPr>
            <a:t>信息安全的复杂性</a:t>
          </a:r>
          <a:endParaRPr lang="zh-CN" sz="1500" b="1" kern="1200" dirty="0">
            <a:latin typeface="微软雅黑" panose="020B0503020204020204" pitchFamily="34" charset="-122"/>
            <a:ea typeface="微软雅黑" panose="020B0503020204020204" pitchFamily="34" charset="-122"/>
          </a:endParaRPr>
        </a:p>
        <a:p>
          <a:pPr marL="114300" lvl="1" indent="-114300" algn="l" defTabSz="666750" rtl="0">
            <a:lnSpc>
              <a:spcPct val="90000"/>
            </a:lnSpc>
            <a:spcBef>
              <a:spcPct val="0"/>
            </a:spcBef>
            <a:spcAft>
              <a:spcPct val="20000"/>
            </a:spcAft>
            <a:buChar char="••"/>
          </a:pPr>
          <a:r>
            <a:rPr lang="zh-CN" sz="1500" b="1" kern="1200" dirty="0" smtClean="0">
              <a:latin typeface="微软雅黑" panose="020B0503020204020204" pitchFamily="34" charset="-122"/>
              <a:ea typeface="微软雅黑" panose="020B0503020204020204" pitchFamily="34" charset="-122"/>
            </a:rPr>
            <a:t>安全框架</a:t>
          </a:r>
          <a:r>
            <a:rPr lang="zh-CN" altLang="en-US" sz="1500" b="1" kern="1200" dirty="0" smtClean="0">
              <a:latin typeface="微软雅黑" panose="020B0503020204020204" pitchFamily="34" charset="-122"/>
              <a:ea typeface="微软雅黑" panose="020B0503020204020204" pitchFamily="34" charset="-122"/>
            </a:rPr>
            <a:t>与模型</a:t>
          </a:r>
          <a:endParaRPr lang="zh-CN" sz="1500" b="1" kern="1200" dirty="0">
            <a:latin typeface="微软雅黑" panose="020B0503020204020204" pitchFamily="34" charset="-122"/>
            <a:ea typeface="微软雅黑" panose="020B0503020204020204" pitchFamily="34" charset="-122"/>
          </a:endParaRPr>
        </a:p>
      </dsp:txBody>
      <dsp:txXfrm>
        <a:off x="0" y="608659"/>
        <a:ext cx="8229600" cy="707940"/>
      </dsp:txXfrm>
    </dsp:sp>
    <dsp:sp modelId="{5A289148-2E91-4B6C-B28F-965260B6A664}">
      <dsp:nvSpPr>
        <dsp:cNvPr id="0" name=""/>
        <dsp:cNvSpPr/>
      </dsp:nvSpPr>
      <dsp:spPr>
        <a:xfrm>
          <a:off x="0" y="1316599"/>
          <a:ext cx="8229600" cy="59604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b="1" kern="1200" smtClean="0">
              <a:latin typeface="微软雅黑" panose="020B0503020204020204" pitchFamily="34" charset="-122"/>
              <a:ea typeface="微软雅黑" panose="020B0503020204020204" pitchFamily="34" charset="-122"/>
            </a:rPr>
            <a:t>第二节 密码学的历史</a:t>
          </a:r>
          <a:endParaRPr lang="zh-CN" sz="1900" b="1" kern="1200">
            <a:latin typeface="微软雅黑" panose="020B0503020204020204" pitchFamily="34" charset="-122"/>
            <a:ea typeface="微软雅黑" panose="020B0503020204020204" pitchFamily="34" charset="-122"/>
          </a:endParaRPr>
        </a:p>
      </dsp:txBody>
      <dsp:txXfrm>
        <a:off x="29096" y="1345695"/>
        <a:ext cx="8171408" cy="537849"/>
      </dsp:txXfrm>
    </dsp:sp>
    <dsp:sp modelId="{3611EFF2-98C6-49A6-BCE8-86BB65FC14AB}">
      <dsp:nvSpPr>
        <dsp:cNvPr id="0" name=""/>
        <dsp:cNvSpPr/>
      </dsp:nvSpPr>
      <dsp:spPr>
        <a:xfrm>
          <a:off x="0" y="1967361"/>
          <a:ext cx="8229600" cy="59604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b="1" kern="1200" smtClean="0">
              <a:latin typeface="微软雅黑" panose="020B0503020204020204" pitchFamily="34" charset="-122"/>
              <a:ea typeface="微软雅黑" panose="020B0503020204020204" pitchFamily="34" charset="-122"/>
            </a:rPr>
            <a:t>第三节 密码学基本概念</a:t>
          </a:r>
          <a:endParaRPr lang="zh-CN" sz="1900" b="1" kern="1200">
            <a:latin typeface="微软雅黑" panose="020B0503020204020204" pitchFamily="34" charset="-122"/>
            <a:ea typeface="微软雅黑" panose="020B0503020204020204" pitchFamily="34" charset="-122"/>
          </a:endParaRPr>
        </a:p>
      </dsp:txBody>
      <dsp:txXfrm>
        <a:off x="29096" y="1996457"/>
        <a:ext cx="8171408" cy="537849"/>
      </dsp:txXfrm>
    </dsp:sp>
    <dsp:sp modelId="{5912CA83-9700-40B4-87C6-AEC213F77356}">
      <dsp:nvSpPr>
        <dsp:cNvPr id="0" name=""/>
        <dsp:cNvSpPr/>
      </dsp:nvSpPr>
      <dsp:spPr>
        <a:xfrm>
          <a:off x="0" y="2563402"/>
          <a:ext cx="8229600" cy="1061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zh-CN" sz="1500" b="1" kern="1200" dirty="0" smtClean="0">
              <a:latin typeface="微软雅黑" panose="020B0503020204020204" pitchFamily="34" charset="-122"/>
              <a:ea typeface="微软雅黑" panose="020B0503020204020204" pitchFamily="34" charset="-122"/>
            </a:rPr>
            <a:t>基本术语、基本模型、基本原则</a:t>
          </a:r>
          <a:r>
            <a:rPr lang="zh-CN" altLang="en-US" sz="1500" b="1" kern="1200" dirty="0" smtClean="0">
              <a:latin typeface="微软雅黑" panose="020B0503020204020204" pitchFamily="34" charset="-122"/>
              <a:ea typeface="微软雅黑" panose="020B0503020204020204" pitchFamily="34" charset="-122"/>
            </a:rPr>
            <a:t>、</a:t>
          </a:r>
          <a:r>
            <a:rPr lang="zh-CN" sz="1500" b="1" kern="1200" dirty="0" smtClean="0">
              <a:latin typeface="微软雅黑" panose="020B0503020204020204" pitchFamily="34" charset="-122"/>
              <a:ea typeface="微软雅黑" panose="020B0503020204020204" pitchFamily="34" charset="-122"/>
            </a:rPr>
            <a:t>基本参数</a:t>
          </a:r>
          <a:endParaRPr lang="zh-CN" sz="1500" b="1" kern="1200" dirty="0">
            <a:latin typeface="微软雅黑" panose="020B0503020204020204" pitchFamily="34" charset="-122"/>
            <a:ea typeface="微软雅黑" panose="020B0503020204020204" pitchFamily="34" charset="-122"/>
          </a:endParaRPr>
        </a:p>
        <a:p>
          <a:pPr marL="114300" lvl="1" indent="-114300" algn="l" defTabSz="666750" rtl="0">
            <a:lnSpc>
              <a:spcPct val="90000"/>
            </a:lnSpc>
            <a:spcBef>
              <a:spcPct val="0"/>
            </a:spcBef>
            <a:spcAft>
              <a:spcPct val="20000"/>
            </a:spcAft>
            <a:buChar char="••"/>
          </a:pPr>
          <a:r>
            <a:rPr lang="zh-CN" sz="1500" b="1" kern="1200" dirty="0" smtClean="0">
              <a:latin typeface="微软雅黑" panose="020B0503020204020204" pitchFamily="34" charset="-122"/>
              <a:ea typeface="微软雅黑" panose="020B0503020204020204" pitchFamily="34" charset="-122"/>
            </a:rPr>
            <a:t>安全的种类</a:t>
          </a:r>
          <a:r>
            <a:rPr lang="zh-CN" altLang="en-US" sz="1500" b="1" kern="1200" dirty="0" smtClean="0">
              <a:latin typeface="微软雅黑" panose="020B0503020204020204" pitchFamily="34" charset="-122"/>
              <a:ea typeface="微软雅黑" panose="020B0503020204020204" pitchFamily="34" charset="-122"/>
            </a:rPr>
            <a:t>、</a:t>
          </a:r>
          <a:r>
            <a:rPr lang="zh-CN" sz="1500" b="1" kern="1200" dirty="0" smtClean="0">
              <a:latin typeface="微软雅黑" panose="020B0503020204020204" pitchFamily="34" charset="-122"/>
              <a:ea typeface="微软雅黑" panose="020B0503020204020204" pitchFamily="34" charset="-122"/>
            </a:rPr>
            <a:t>密码分析基本类型</a:t>
          </a:r>
          <a:endParaRPr lang="zh-CN" sz="1500" b="1" kern="1200" dirty="0">
            <a:latin typeface="微软雅黑" panose="020B0503020204020204" pitchFamily="34" charset="-122"/>
            <a:ea typeface="微软雅黑" panose="020B0503020204020204" pitchFamily="34" charset="-122"/>
          </a:endParaRPr>
        </a:p>
        <a:p>
          <a:pPr marL="114300" lvl="1" indent="-114300" algn="l" defTabSz="666750" rtl="0">
            <a:lnSpc>
              <a:spcPct val="90000"/>
            </a:lnSpc>
            <a:spcBef>
              <a:spcPct val="0"/>
            </a:spcBef>
            <a:spcAft>
              <a:spcPct val="20000"/>
            </a:spcAft>
            <a:buChar char="••"/>
          </a:pPr>
          <a:r>
            <a:rPr lang="zh-CN" sz="1500" b="1" kern="1200" dirty="0" smtClean="0">
              <a:latin typeface="微软雅黑" panose="020B0503020204020204" pitchFamily="34" charset="-122"/>
              <a:ea typeface="微软雅黑" panose="020B0503020204020204" pitchFamily="34" charset="-122"/>
            </a:rPr>
            <a:t>密码体制分类</a:t>
          </a:r>
          <a:endParaRPr lang="zh-CN" sz="1500" b="1" kern="1200" dirty="0">
            <a:latin typeface="微软雅黑" panose="020B0503020204020204" pitchFamily="34" charset="-122"/>
            <a:ea typeface="微软雅黑" panose="020B0503020204020204" pitchFamily="34" charset="-122"/>
          </a:endParaRPr>
        </a:p>
      </dsp:txBody>
      <dsp:txXfrm>
        <a:off x="0" y="2563402"/>
        <a:ext cx="8229600" cy="1061910"/>
      </dsp:txXfrm>
    </dsp:sp>
    <dsp:sp modelId="{D4767673-0CF5-47F7-927E-E037264CB590}">
      <dsp:nvSpPr>
        <dsp:cNvPr id="0" name=""/>
        <dsp:cNvSpPr/>
      </dsp:nvSpPr>
      <dsp:spPr>
        <a:xfrm>
          <a:off x="0" y="3625312"/>
          <a:ext cx="8229600" cy="59604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b="1" kern="1200" dirty="0" smtClean="0">
              <a:latin typeface="微软雅黑" panose="020B0503020204020204" pitchFamily="34" charset="-122"/>
              <a:ea typeface="微软雅黑" panose="020B0503020204020204" pitchFamily="34" charset="-122"/>
            </a:rPr>
            <a:t>第四节 </a:t>
          </a:r>
          <a:r>
            <a:rPr lang="zh-CN" altLang="en-US" sz="1900" b="1" kern="1200" dirty="0" smtClean="0">
              <a:latin typeface="微软雅黑" panose="020B0503020204020204" pitchFamily="34" charset="-122"/>
              <a:ea typeface="微软雅黑" panose="020B0503020204020204" pitchFamily="34" charset="-122"/>
            </a:rPr>
            <a:t>密码功能的使用</a:t>
          </a:r>
          <a:endParaRPr lang="zh-CN" sz="1900" b="1" kern="1200" dirty="0">
            <a:latin typeface="微软雅黑" panose="020B0503020204020204" pitchFamily="34" charset="-122"/>
            <a:ea typeface="微软雅黑" panose="020B0503020204020204" pitchFamily="34" charset="-122"/>
          </a:endParaRPr>
        </a:p>
      </dsp:txBody>
      <dsp:txXfrm>
        <a:off x="29096" y="3654408"/>
        <a:ext cx="8171408" cy="537849"/>
      </dsp:txXfrm>
    </dsp:sp>
    <dsp:sp modelId="{9E41011B-FB25-4E8E-9A87-A3F4ADBC41C7}">
      <dsp:nvSpPr>
        <dsp:cNvPr id="0" name=""/>
        <dsp:cNvSpPr/>
      </dsp:nvSpPr>
      <dsp:spPr>
        <a:xfrm>
          <a:off x="0" y="4221354"/>
          <a:ext cx="8229600" cy="70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zh-CN" altLang="en-US" sz="1500" b="1" kern="1200" dirty="0" smtClean="0">
              <a:latin typeface="微软雅黑" panose="020B0503020204020204" pitchFamily="34" charset="-122"/>
              <a:ea typeface="微软雅黑" panose="020B0503020204020204" pitchFamily="34" charset="-122"/>
            </a:rPr>
            <a:t>端到端加密、链路加密</a:t>
          </a:r>
          <a:endParaRPr lang="zh-CN" sz="1500" b="1" kern="1200" dirty="0">
            <a:latin typeface="微软雅黑" panose="020B0503020204020204" pitchFamily="34" charset="-122"/>
            <a:ea typeface="微软雅黑" panose="020B0503020204020204" pitchFamily="34" charset="-122"/>
          </a:endParaRPr>
        </a:p>
        <a:p>
          <a:pPr marL="114300" lvl="1" indent="-114300" algn="l" defTabSz="666750" rtl="0">
            <a:lnSpc>
              <a:spcPct val="90000"/>
            </a:lnSpc>
            <a:spcBef>
              <a:spcPct val="0"/>
            </a:spcBef>
            <a:spcAft>
              <a:spcPct val="20000"/>
            </a:spcAft>
            <a:buChar char="••"/>
          </a:pPr>
          <a:r>
            <a:rPr lang="zh-CN" altLang="en-US" sz="1500" b="1" kern="1200" dirty="0" smtClean="0">
              <a:latin typeface="微软雅黑" panose="020B0503020204020204" pitchFamily="34" charset="-122"/>
              <a:ea typeface="微软雅黑" panose="020B0503020204020204" pitchFamily="34" charset="-122"/>
            </a:rPr>
            <a:t>密钥管理</a:t>
          </a:r>
          <a:endParaRPr lang="zh-CN" sz="1500" b="1" kern="1200" dirty="0">
            <a:latin typeface="微软雅黑" panose="020B0503020204020204" pitchFamily="34" charset="-122"/>
            <a:ea typeface="微软雅黑" panose="020B0503020204020204" pitchFamily="34" charset="-122"/>
          </a:endParaRPr>
        </a:p>
      </dsp:txBody>
      <dsp:txXfrm>
        <a:off x="0" y="4221354"/>
        <a:ext cx="8229600" cy="7079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FC4A1-0AC1-402C-994B-618EAF0B1224}">
      <dsp:nvSpPr>
        <dsp:cNvPr id="0" name=""/>
        <dsp:cNvSpPr/>
      </dsp:nvSpPr>
      <dsp:spPr>
        <a:xfrm>
          <a:off x="4896" y="0"/>
          <a:ext cx="1246400" cy="4320480"/>
        </a:xfrm>
        <a:prstGeom prst="roundRect">
          <a:avLst>
            <a:gd name="adj" fmla="val 10000"/>
          </a:avLst>
        </a:prstGeom>
        <a:solidFill>
          <a:schemeClr val="accent3">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zh-CN" altLang="en-US" sz="2700" kern="1200" dirty="0">
            <a:latin typeface="微软雅黑" panose="020B0503020204020204" pitchFamily="34" charset="-122"/>
            <a:ea typeface="微软雅黑" panose="020B0503020204020204" pitchFamily="34" charset="-122"/>
          </a:endParaRPr>
        </a:p>
      </dsp:txBody>
      <dsp:txXfrm>
        <a:off x="4896" y="0"/>
        <a:ext cx="1246400" cy="1296144"/>
      </dsp:txXfrm>
    </dsp:sp>
    <dsp:sp modelId="{EB79D58A-9B49-45FD-9949-BBBA9946F81A}">
      <dsp:nvSpPr>
        <dsp:cNvPr id="0" name=""/>
        <dsp:cNvSpPr/>
      </dsp:nvSpPr>
      <dsp:spPr>
        <a:xfrm>
          <a:off x="129536" y="1296144"/>
          <a:ext cx="997120" cy="2808312"/>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绪论</a:t>
          </a:r>
          <a:endParaRPr lang="zh-CN" altLang="en-US" sz="2000" kern="1200" dirty="0">
            <a:latin typeface="微软雅黑" panose="020B0503020204020204" pitchFamily="34" charset="-122"/>
            <a:ea typeface="微软雅黑" panose="020B0503020204020204" pitchFamily="34" charset="-122"/>
          </a:endParaRPr>
        </a:p>
      </dsp:txBody>
      <dsp:txXfrm>
        <a:off x="158741" y="1325349"/>
        <a:ext cx="938710" cy="2749902"/>
      </dsp:txXfrm>
    </dsp:sp>
    <dsp:sp modelId="{BC94A84A-42B1-4A91-9111-C409BA1C9AAF}">
      <dsp:nvSpPr>
        <dsp:cNvPr id="0" name=""/>
        <dsp:cNvSpPr/>
      </dsp:nvSpPr>
      <dsp:spPr>
        <a:xfrm>
          <a:off x="1411313" y="0"/>
          <a:ext cx="2133553" cy="4320480"/>
        </a:xfrm>
        <a:prstGeom prst="roundRect">
          <a:avLst>
            <a:gd name="adj" fmla="val 10000"/>
          </a:avLst>
        </a:prstGeom>
        <a:solidFill>
          <a:schemeClr val="accent3">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kern="1200" dirty="0" smtClean="0">
              <a:latin typeface="微软雅黑" panose="020B0503020204020204" pitchFamily="34" charset="-122"/>
              <a:ea typeface="微软雅黑" panose="020B0503020204020204" pitchFamily="34" charset="-122"/>
            </a:rPr>
            <a:t>经典技术与理论</a:t>
          </a:r>
          <a:endParaRPr lang="zh-CN" altLang="en-US" sz="2700" kern="1200" dirty="0">
            <a:latin typeface="微软雅黑" panose="020B0503020204020204" pitchFamily="34" charset="-122"/>
            <a:ea typeface="微软雅黑" panose="020B0503020204020204" pitchFamily="34" charset="-122"/>
          </a:endParaRPr>
        </a:p>
      </dsp:txBody>
      <dsp:txXfrm>
        <a:off x="1411313" y="0"/>
        <a:ext cx="2133553" cy="1296144"/>
      </dsp:txXfrm>
    </dsp:sp>
    <dsp:sp modelId="{EEDCC556-14B3-4678-9333-9AB8FE9B81CE}">
      <dsp:nvSpPr>
        <dsp:cNvPr id="0" name=""/>
        <dsp:cNvSpPr/>
      </dsp:nvSpPr>
      <dsp:spPr>
        <a:xfrm>
          <a:off x="1624669" y="1296513"/>
          <a:ext cx="1706842" cy="848801"/>
        </a:xfrm>
        <a:prstGeom prst="roundRect">
          <a:avLst>
            <a:gd name="adj" fmla="val 10000"/>
          </a:avLst>
        </a:prstGeom>
        <a:gradFill rotWithShape="0">
          <a:gsLst>
            <a:gs pos="0">
              <a:schemeClr val="accent3">
                <a:hueOff val="1019403"/>
                <a:satOff val="539"/>
                <a:lumOff val="-1285"/>
                <a:alphaOff val="0"/>
                <a:tint val="50000"/>
                <a:satMod val="300000"/>
              </a:schemeClr>
            </a:gs>
            <a:gs pos="35000">
              <a:schemeClr val="accent3">
                <a:hueOff val="1019403"/>
                <a:satOff val="539"/>
                <a:lumOff val="-1285"/>
                <a:alphaOff val="0"/>
                <a:tint val="37000"/>
                <a:satMod val="300000"/>
              </a:schemeClr>
            </a:gs>
            <a:gs pos="100000">
              <a:schemeClr val="accent3">
                <a:hueOff val="1019403"/>
                <a:satOff val="539"/>
                <a:lumOff val="-128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经典密码学</a:t>
          </a:r>
          <a:endParaRPr lang="zh-CN" altLang="en-US" sz="2000" kern="1200" dirty="0">
            <a:latin typeface="微软雅黑" panose="020B0503020204020204" pitchFamily="34" charset="-122"/>
            <a:ea typeface="微软雅黑" panose="020B0503020204020204" pitchFamily="34" charset="-122"/>
          </a:endParaRPr>
        </a:p>
      </dsp:txBody>
      <dsp:txXfrm>
        <a:off x="1649530" y="1321374"/>
        <a:ext cx="1657120" cy="799079"/>
      </dsp:txXfrm>
    </dsp:sp>
    <dsp:sp modelId="{697AD663-5E01-4729-BC34-490864573086}">
      <dsp:nvSpPr>
        <dsp:cNvPr id="0" name=""/>
        <dsp:cNvSpPr/>
      </dsp:nvSpPr>
      <dsp:spPr>
        <a:xfrm>
          <a:off x="1624669" y="2275899"/>
          <a:ext cx="1706842" cy="848801"/>
        </a:xfrm>
        <a:prstGeom prst="roundRect">
          <a:avLst>
            <a:gd name="adj" fmla="val 10000"/>
          </a:avLst>
        </a:prstGeom>
        <a:gradFill rotWithShape="0">
          <a:gsLst>
            <a:gs pos="0">
              <a:schemeClr val="accent3">
                <a:hueOff val="2038805"/>
                <a:satOff val="1078"/>
                <a:lumOff val="-2571"/>
                <a:alphaOff val="0"/>
                <a:tint val="50000"/>
                <a:satMod val="300000"/>
              </a:schemeClr>
            </a:gs>
            <a:gs pos="35000">
              <a:schemeClr val="accent3">
                <a:hueOff val="2038805"/>
                <a:satOff val="1078"/>
                <a:lumOff val="-2571"/>
                <a:alphaOff val="0"/>
                <a:tint val="37000"/>
                <a:satMod val="300000"/>
              </a:schemeClr>
            </a:gs>
            <a:gs pos="100000">
              <a:schemeClr val="accent3">
                <a:hueOff val="2038805"/>
                <a:satOff val="1078"/>
                <a:lumOff val="-257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密码学理论</a:t>
          </a:r>
          <a:r>
            <a:rPr lang="en-US" altLang="zh-CN" sz="2000" kern="1200" dirty="0" smtClean="0">
              <a:latin typeface="微软雅黑" panose="020B0503020204020204" pitchFamily="34" charset="-122"/>
              <a:ea typeface="微软雅黑" panose="020B0503020204020204" pitchFamily="34" charset="-122"/>
            </a:rPr>
            <a:t/>
          </a:r>
          <a:br>
            <a:rPr lang="en-US" altLang="zh-CN" sz="2000" kern="1200" dirty="0" smtClean="0">
              <a:latin typeface="微软雅黑" panose="020B0503020204020204" pitchFamily="34" charset="-122"/>
              <a:ea typeface="微软雅黑" panose="020B0503020204020204" pitchFamily="34" charset="-122"/>
            </a:rPr>
          </a:br>
          <a:r>
            <a:rPr lang="zh-CN" altLang="en-US" sz="2000" kern="1200" dirty="0" smtClean="0">
              <a:latin typeface="微软雅黑" panose="020B0503020204020204" pitchFamily="34" charset="-122"/>
              <a:ea typeface="微软雅黑" panose="020B0503020204020204" pitchFamily="34" charset="-122"/>
            </a:rPr>
            <a:t>基础</a:t>
          </a:r>
          <a:endParaRPr lang="zh-CN" altLang="en-US" sz="2000" kern="1200" dirty="0">
            <a:latin typeface="微软雅黑" panose="020B0503020204020204" pitchFamily="34" charset="-122"/>
            <a:ea typeface="微软雅黑" panose="020B0503020204020204" pitchFamily="34" charset="-122"/>
          </a:endParaRPr>
        </a:p>
      </dsp:txBody>
      <dsp:txXfrm>
        <a:off x="1649530" y="2300760"/>
        <a:ext cx="1657120" cy="799079"/>
      </dsp:txXfrm>
    </dsp:sp>
    <dsp:sp modelId="{4DFA5300-B6F2-4523-8B82-AD14AF7E8DEE}">
      <dsp:nvSpPr>
        <dsp:cNvPr id="0" name=""/>
        <dsp:cNvSpPr/>
      </dsp:nvSpPr>
      <dsp:spPr>
        <a:xfrm>
          <a:off x="1624669" y="3255285"/>
          <a:ext cx="1706842" cy="848801"/>
        </a:xfrm>
        <a:prstGeom prst="roundRect">
          <a:avLst>
            <a:gd name="adj" fmla="val 10000"/>
          </a:avLst>
        </a:prstGeom>
        <a:gradFill rotWithShape="0">
          <a:gsLst>
            <a:gs pos="0">
              <a:schemeClr val="accent3">
                <a:hueOff val="3058208"/>
                <a:satOff val="1618"/>
                <a:lumOff val="-3856"/>
                <a:alphaOff val="0"/>
                <a:tint val="50000"/>
                <a:satMod val="300000"/>
              </a:schemeClr>
            </a:gs>
            <a:gs pos="35000">
              <a:schemeClr val="accent3">
                <a:hueOff val="3058208"/>
                <a:satOff val="1618"/>
                <a:lumOff val="-3856"/>
                <a:alphaOff val="0"/>
                <a:tint val="37000"/>
                <a:satMod val="300000"/>
              </a:schemeClr>
            </a:gs>
            <a:gs pos="100000">
              <a:schemeClr val="accent3">
                <a:hueOff val="3058208"/>
                <a:satOff val="1618"/>
                <a:lumOff val="-38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数论基础</a:t>
          </a:r>
          <a:endParaRPr lang="zh-CN" altLang="en-US" sz="2000" kern="1200" dirty="0">
            <a:latin typeface="微软雅黑" panose="020B0503020204020204" pitchFamily="34" charset="-122"/>
            <a:ea typeface="微软雅黑" panose="020B0503020204020204" pitchFamily="34" charset="-122"/>
          </a:endParaRPr>
        </a:p>
      </dsp:txBody>
      <dsp:txXfrm>
        <a:off x="1649530" y="3280146"/>
        <a:ext cx="1657120" cy="799079"/>
      </dsp:txXfrm>
    </dsp:sp>
    <dsp:sp modelId="{07B70DE8-CDD9-4151-A0CA-A8E34B7A205B}">
      <dsp:nvSpPr>
        <dsp:cNvPr id="0" name=""/>
        <dsp:cNvSpPr/>
      </dsp:nvSpPr>
      <dsp:spPr>
        <a:xfrm>
          <a:off x="3704883" y="0"/>
          <a:ext cx="2133553" cy="4320480"/>
        </a:xfrm>
        <a:prstGeom prst="roundRect">
          <a:avLst>
            <a:gd name="adj" fmla="val 10000"/>
          </a:avLst>
        </a:prstGeom>
        <a:solidFill>
          <a:schemeClr val="accent3">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kern="1200" dirty="0" smtClean="0">
              <a:latin typeface="微软雅黑" panose="020B0503020204020204" pitchFamily="34" charset="-122"/>
              <a:ea typeface="微软雅黑" panose="020B0503020204020204" pitchFamily="34" charset="-122"/>
            </a:rPr>
            <a:t>密码算法</a:t>
          </a:r>
          <a:endParaRPr lang="zh-CN" altLang="en-US" sz="2700" kern="1200" dirty="0">
            <a:latin typeface="微软雅黑" panose="020B0503020204020204" pitchFamily="34" charset="-122"/>
            <a:ea typeface="微软雅黑" panose="020B0503020204020204" pitchFamily="34" charset="-122"/>
          </a:endParaRPr>
        </a:p>
      </dsp:txBody>
      <dsp:txXfrm>
        <a:off x="3704883" y="0"/>
        <a:ext cx="2133553" cy="1296144"/>
      </dsp:txXfrm>
    </dsp:sp>
    <dsp:sp modelId="{8C4A3475-4BBE-41F5-B1F4-31730538CEA5}">
      <dsp:nvSpPr>
        <dsp:cNvPr id="0" name=""/>
        <dsp:cNvSpPr/>
      </dsp:nvSpPr>
      <dsp:spPr>
        <a:xfrm>
          <a:off x="3918239" y="1296249"/>
          <a:ext cx="1706842" cy="629401"/>
        </a:xfrm>
        <a:prstGeom prst="roundRect">
          <a:avLst>
            <a:gd name="adj" fmla="val 10000"/>
          </a:avLst>
        </a:prstGeom>
        <a:gradFill rotWithShape="0">
          <a:gsLst>
            <a:gs pos="0">
              <a:schemeClr val="accent3">
                <a:hueOff val="4077611"/>
                <a:satOff val="2157"/>
                <a:lumOff val="-5142"/>
                <a:alphaOff val="0"/>
                <a:tint val="50000"/>
                <a:satMod val="300000"/>
              </a:schemeClr>
            </a:gs>
            <a:gs pos="35000">
              <a:schemeClr val="accent3">
                <a:hueOff val="4077611"/>
                <a:satOff val="2157"/>
                <a:lumOff val="-5142"/>
                <a:alphaOff val="0"/>
                <a:tint val="37000"/>
                <a:satMod val="300000"/>
              </a:schemeClr>
            </a:gs>
            <a:gs pos="100000">
              <a:schemeClr val="accent3">
                <a:hueOff val="4077611"/>
                <a:satOff val="2157"/>
                <a:lumOff val="-514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分组密码</a:t>
          </a:r>
          <a:endParaRPr lang="zh-CN" altLang="en-US" sz="2000" kern="1200" dirty="0">
            <a:latin typeface="微软雅黑" panose="020B0503020204020204" pitchFamily="34" charset="-122"/>
            <a:ea typeface="微软雅黑" panose="020B0503020204020204" pitchFamily="34" charset="-122"/>
          </a:endParaRPr>
        </a:p>
      </dsp:txBody>
      <dsp:txXfrm>
        <a:off x="3936674" y="1314684"/>
        <a:ext cx="1669972" cy="592531"/>
      </dsp:txXfrm>
    </dsp:sp>
    <dsp:sp modelId="{516586E5-8909-4EEE-B4DD-405D5237534E}">
      <dsp:nvSpPr>
        <dsp:cNvPr id="0" name=""/>
        <dsp:cNvSpPr/>
      </dsp:nvSpPr>
      <dsp:spPr>
        <a:xfrm>
          <a:off x="3918239" y="2022482"/>
          <a:ext cx="1706842" cy="629401"/>
        </a:xfrm>
        <a:prstGeom prst="roundRect">
          <a:avLst>
            <a:gd name="adj" fmla="val 10000"/>
          </a:avLst>
        </a:prstGeom>
        <a:gradFill rotWithShape="0">
          <a:gsLst>
            <a:gs pos="0">
              <a:schemeClr val="accent3">
                <a:hueOff val="5097014"/>
                <a:satOff val="2696"/>
                <a:lumOff val="-6427"/>
                <a:alphaOff val="0"/>
                <a:tint val="50000"/>
                <a:satMod val="300000"/>
              </a:schemeClr>
            </a:gs>
            <a:gs pos="35000">
              <a:schemeClr val="accent3">
                <a:hueOff val="5097014"/>
                <a:satOff val="2696"/>
                <a:lumOff val="-6427"/>
                <a:alphaOff val="0"/>
                <a:tint val="37000"/>
                <a:satMod val="300000"/>
              </a:schemeClr>
            </a:gs>
            <a:gs pos="100000">
              <a:schemeClr val="accent3">
                <a:hueOff val="5097014"/>
                <a:satOff val="2696"/>
                <a:lumOff val="-642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流密码</a:t>
          </a:r>
          <a:endParaRPr lang="zh-CN" altLang="en-US" sz="2000" kern="1200" dirty="0">
            <a:latin typeface="微软雅黑" panose="020B0503020204020204" pitchFamily="34" charset="-122"/>
            <a:ea typeface="微软雅黑" panose="020B0503020204020204" pitchFamily="34" charset="-122"/>
          </a:endParaRPr>
        </a:p>
      </dsp:txBody>
      <dsp:txXfrm>
        <a:off x="3936674" y="2040917"/>
        <a:ext cx="1669972" cy="592531"/>
      </dsp:txXfrm>
    </dsp:sp>
    <dsp:sp modelId="{9E6CA717-8500-4096-92F2-3D0166C3F2A0}">
      <dsp:nvSpPr>
        <dsp:cNvPr id="0" name=""/>
        <dsp:cNvSpPr/>
      </dsp:nvSpPr>
      <dsp:spPr>
        <a:xfrm>
          <a:off x="3918239" y="2748715"/>
          <a:ext cx="1706842" cy="629401"/>
        </a:xfrm>
        <a:prstGeom prst="roundRect">
          <a:avLst>
            <a:gd name="adj" fmla="val 10000"/>
          </a:avLst>
        </a:prstGeom>
        <a:gradFill rotWithShape="0">
          <a:gsLst>
            <a:gs pos="0">
              <a:schemeClr val="accent3">
                <a:hueOff val="6116416"/>
                <a:satOff val="3235"/>
                <a:lumOff val="-7713"/>
                <a:alphaOff val="0"/>
                <a:tint val="50000"/>
                <a:satMod val="300000"/>
              </a:schemeClr>
            </a:gs>
            <a:gs pos="35000">
              <a:schemeClr val="accent3">
                <a:hueOff val="6116416"/>
                <a:satOff val="3235"/>
                <a:lumOff val="-7713"/>
                <a:alphaOff val="0"/>
                <a:tint val="37000"/>
                <a:satMod val="300000"/>
              </a:schemeClr>
            </a:gs>
            <a:gs pos="100000">
              <a:schemeClr val="accent3">
                <a:hueOff val="6116416"/>
                <a:satOff val="3235"/>
                <a:lumOff val="-771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60000"/>
            </a:lnSpc>
            <a:spcBef>
              <a:spcPct val="0"/>
            </a:spcBef>
            <a:spcAft>
              <a:spcPts val="0"/>
            </a:spcAft>
          </a:pPr>
          <a:r>
            <a:rPr lang="zh-CN" altLang="en-US" sz="2000" kern="1200" dirty="0" smtClean="0">
              <a:latin typeface="微软雅黑" panose="020B0503020204020204" pitchFamily="34" charset="-122"/>
              <a:ea typeface="微软雅黑" panose="020B0503020204020204" pitchFamily="34" charset="-122"/>
            </a:rPr>
            <a:t>公开密钥密码</a:t>
          </a:r>
          <a:endParaRPr lang="zh-CN" altLang="en-US" sz="2000" kern="1200" dirty="0">
            <a:latin typeface="微软雅黑" panose="020B0503020204020204" pitchFamily="34" charset="-122"/>
            <a:ea typeface="微软雅黑" panose="020B0503020204020204" pitchFamily="34" charset="-122"/>
          </a:endParaRPr>
        </a:p>
      </dsp:txBody>
      <dsp:txXfrm>
        <a:off x="3936674" y="2767150"/>
        <a:ext cx="1669972" cy="592531"/>
      </dsp:txXfrm>
    </dsp:sp>
    <dsp:sp modelId="{0417EE86-FBD9-4D1C-A04C-2236E44C63F9}">
      <dsp:nvSpPr>
        <dsp:cNvPr id="0" name=""/>
        <dsp:cNvSpPr/>
      </dsp:nvSpPr>
      <dsp:spPr>
        <a:xfrm>
          <a:off x="3918239" y="3474948"/>
          <a:ext cx="1706842" cy="629401"/>
        </a:xfrm>
        <a:prstGeom prst="roundRect">
          <a:avLst>
            <a:gd name="adj" fmla="val 10000"/>
          </a:avLst>
        </a:prstGeom>
        <a:gradFill rotWithShape="0">
          <a:gsLst>
            <a:gs pos="0">
              <a:schemeClr val="accent3">
                <a:hueOff val="7135819"/>
                <a:satOff val="3775"/>
                <a:lumOff val="-8998"/>
                <a:alphaOff val="0"/>
                <a:tint val="50000"/>
                <a:satMod val="300000"/>
              </a:schemeClr>
            </a:gs>
            <a:gs pos="35000">
              <a:schemeClr val="accent3">
                <a:hueOff val="7135819"/>
                <a:satOff val="3775"/>
                <a:lumOff val="-8998"/>
                <a:alphaOff val="0"/>
                <a:tint val="37000"/>
                <a:satMod val="300000"/>
              </a:schemeClr>
            </a:gs>
            <a:gs pos="100000">
              <a:schemeClr val="accent3">
                <a:hueOff val="7135819"/>
                <a:satOff val="3775"/>
                <a:lumOff val="-899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60000"/>
            </a:lnSpc>
            <a:spcBef>
              <a:spcPct val="0"/>
            </a:spcBef>
            <a:spcAft>
              <a:spcPts val="0"/>
            </a:spcAft>
          </a:pPr>
          <a:r>
            <a:rPr lang="zh-CN" altLang="en-US" sz="2000" kern="1200" dirty="0" smtClean="0">
              <a:latin typeface="微软雅黑" panose="020B0503020204020204" pitchFamily="34" charset="-122"/>
              <a:ea typeface="微软雅黑" panose="020B0503020204020204" pitchFamily="34" charset="-122"/>
            </a:rPr>
            <a:t>认证技术</a:t>
          </a:r>
          <a:endParaRPr lang="zh-CN" altLang="en-US" sz="2000" kern="1200" dirty="0">
            <a:latin typeface="微软雅黑" panose="020B0503020204020204" pitchFamily="34" charset="-122"/>
            <a:ea typeface="微软雅黑" panose="020B0503020204020204" pitchFamily="34" charset="-122"/>
          </a:endParaRPr>
        </a:p>
      </dsp:txBody>
      <dsp:txXfrm>
        <a:off x="3936674" y="3493383"/>
        <a:ext cx="1669972" cy="592531"/>
      </dsp:txXfrm>
    </dsp:sp>
    <dsp:sp modelId="{7E396951-2E93-426D-90D3-9EEBB0977BD8}">
      <dsp:nvSpPr>
        <dsp:cNvPr id="0" name=""/>
        <dsp:cNvSpPr/>
      </dsp:nvSpPr>
      <dsp:spPr>
        <a:xfrm>
          <a:off x="6003350" y="0"/>
          <a:ext cx="2133553" cy="4320480"/>
        </a:xfrm>
        <a:prstGeom prst="roundRect">
          <a:avLst>
            <a:gd name="adj" fmla="val 10000"/>
          </a:avLst>
        </a:prstGeom>
        <a:solidFill>
          <a:schemeClr val="accent3">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kern="1200" dirty="0" smtClean="0">
              <a:latin typeface="微软雅黑" panose="020B0503020204020204" pitchFamily="34" charset="-122"/>
              <a:ea typeface="微软雅黑" panose="020B0503020204020204" pitchFamily="34" charset="-122"/>
            </a:rPr>
            <a:t>密码应用</a:t>
          </a:r>
          <a:endParaRPr lang="zh-CN" altLang="en-US" sz="2700" kern="1200" dirty="0">
            <a:latin typeface="微软雅黑" panose="020B0503020204020204" pitchFamily="34" charset="-122"/>
            <a:ea typeface="微软雅黑" panose="020B0503020204020204" pitchFamily="34" charset="-122"/>
          </a:endParaRPr>
        </a:p>
      </dsp:txBody>
      <dsp:txXfrm>
        <a:off x="6003350" y="0"/>
        <a:ext cx="2133553" cy="1296144"/>
      </dsp:txXfrm>
    </dsp:sp>
    <dsp:sp modelId="{B09C0586-A2DA-47FF-8F66-4B71D9AE5FDD}">
      <dsp:nvSpPr>
        <dsp:cNvPr id="0" name=""/>
        <dsp:cNvSpPr/>
      </dsp:nvSpPr>
      <dsp:spPr>
        <a:xfrm>
          <a:off x="6211809" y="1297409"/>
          <a:ext cx="1706842" cy="1302683"/>
        </a:xfrm>
        <a:prstGeom prst="roundRect">
          <a:avLst>
            <a:gd name="adj" fmla="val 10000"/>
          </a:avLst>
        </a:prstGeom>
        <a:gradFill rotWithShape="0">
          <a:gsLst>
            <a:gs pos="0">
              <a:schemeClr val="accent3">
                <a:hueOff val="8155222"/>
                <a:satOff val="4314"/>
                <a:lumOff val="-10284"/>
                <a:alphaOff val="0"/>
                <a:tint val="50000"/>
                <a:satMod val="300000"/>
              </a:schemeClr>
            </a:gs>
            <a:gs pos="35000">
              <a:schemeClr val="accent3">
                <a:hueOff val="8155222"/>
                <a:satOff val="4314"/>
                <a:lumOff val="-10284"/>
                <a:alphaOff val="0"/>
                <a:tint val="37000"/>
                <a:satMod val="300000"/>
              </a:schemeClr>
            </a:gs>
            <a:gs pos="100000">
              <a:schemeClr val="accent3">
                <a:hueOff val="8155222"/>
                <a:satOff val="4314"/>
                <a:lumOff val="-1028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密码协议选讲</a:t>
          </a:r>
          <a:endParaRPr lang="zh-CN" altLang="en-US" sz="2000" kern="1200" dirty="0">
            <a:latin typeface="微软雅黑" panose="020B0503020204020204" pitchFamily="34" charset="-122"/>
            <a:ea typeface="微软雅黑" panose="020B0503020204020204" pitchFamily="34" charset="-122"/>
          </a:endParaRPr>
        </a:p>
      </dsp:txBody>
      <dsp:txXfrm>
        <a:off x="6249963" y="1335563"/>
        <a:ext cx="1630534" cy="1226375"/>
      </dsp:txXfrm>
    </dsp:sp>
    <dsp:sp modelId="{CBE720F3-772D-452D-9855-478C309B3391}">
      <dsp:nvSpPr>
        <dsp:cNvPr id="0" name=""/>
        <dsp:cNvSpPr/>
      </dsp:nvSpPr>
      <dsp:spPr>
        <a:xfrm>
          <a:off x="6211809" y="2800506"/>
          <a:ext cx="1706842" cy="1302683"/>
        </a:xfrm>
        <a:prstGeom prst="roundRect">
          <a:avLst>
            <a:gd name="adj" fmla="val 10000"/>
          </a:avLst>
        </a:prstGeom>
        <a:gradFill rotWithShape="0">
          <a:gsLst>
            <a:gs pos="0">
              <a:schemeClr val="accent3">
                <a:hueOff val="9174624"/>
                <a:satOff val="4853"/>
                <a:lumOff val="-11569"/>
                <a:alphaOff val="0"/>
                <a:tint val="50000"/>
                <a:satMod val="300000"/>
              </a:schemeClr>
            </a:gs>
            <a:gs pos="35000">
              <a:schemeClr val="accent3">
                <a:hueOff val="9174624"/>
                <a:satOff val="4853"/>
                <a:lumOff val="-11569"/>
                <a:alphaOff val="0"/>
                <a:tint val="37000"/>
                <a:satMod val="300000"/>
              </a:schemeClr>
            </a:gs>
            <a:gs pos="100000">
              <a:schemeClr val="accent3">
                <a:hueOff val="9174624"/>
                <a:satOff val="4853"/>
                <a:lumOff val="-1156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媒体内容安全</a:t>
          </a:r>
          <a:endParaRPr lang="zh-CN" altLang="en-US" sz="2000" kern="1200" dirty="0">
            <a:latin typeface="微软雅黑" panose="020B0503020204020204" pitchFamily="34" charset="-122"/>
            <a:ea typeface="微软雅黑" panose="020B0503020204020204" pitchFamily="34" charset="-122"/>
          </a:endParaRPr>
        </a:p>
      </dsp:txBody>
      <dsp:txXfrm>
        <a:off x="6249963" y="2838660"/>
        <a:ext cx="1630534" cy="12263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8D87C-DDDF-49BD-B01A-7F7C725115AE}">
      <dsp:nvSpPr>
        <dsp:cNvPr id="0" name=""/>
        <dsp:cNvSpPr/>
      </dsp:nvSpPr>
      <dsp:spPr>
        <a:xfrm rot="5400000">
          <a:off x="6251749" y="-1216737"/>
          <a:ext cx="526952" cy="309490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William Stallings, </a:t>
          </a:r>
          <a:r>
            <a:rPr lang="zh-CN" sz="1100" kern="1200" dirty="0" smtClean="0"/>
            <a:t>电子工业出版社，</a:t>
          </a:r>
          <a:r>
            <a:rPr lang="en-US" sz="1100" kern="1200" dirty="0" smtClean="0"/>
            <a:t>2006</a:t>
          </a:r>
          <a:r>
            <a:rPr lang="zh-CN" sz="1100" kern="1200" dirty="0" smtClean="0"/>
            <a:t>年</a:t>
          </a:r>
          <a:endParaRPr lang="zh-CN" sz="1100" kern="1200" dirty="0"/>
        </a:p>
      </dsp:txBody>
      <dsp:txXfrm rot="-5400000">
        <a:off x="4967774" y="92962"/>
        <a:ext cx="3069179" cy="475504"/>
      </dsp:txXfrm>
    </dsp:sp>
    <dsp:sp modelId="{486461B1-9A55-4D22-BEC2-D74097D10E1E}">
      <dsp:nvSpPr>
        <dsp:cNvPr id="0" name=""/>
        <dsp:cNvSpPr/>
      </dsp:nvSpPr>
      <dsp:spPr>
        <a:xfrm>
          <a:off x="789" y="1369"/>
          <a:ext cx="4966984" cy="65869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lang="zh-CN" sz="1900" b="1" kern="1200" dirty="0" smtClean="0"/>
            <a:t>密码编码学与网络安全：原理与实践</a:t>
          </a:r>
          <a:r>
            <a:rPr lang="en-US" sz="1900" b="1" kern="1200" dirty="0" smtClean="0"/>
            <a:t>(</a:t>
          </a:r>
          <a:r>
            <a:rPr lang="zh-CN" sz="1900" b="1" kern="1200" dirty="0" smtClean="0"/>
            <a:t>第</a:t>
          </a:r>
          <a:r>
            <a:rPr lang="zh-CN" altLang="en-US" sz="1900" b="1" kern="1200" dirty="0" smtClean="0"/>
            <a:t>六</a:t>
          </a:r>
          <a:r>
            <a:rPr lang="zh-CN" sz="1900" b="1" kern="1200" dirty="0" smtClean="0"/>
            <a:t>版</a:t>
          </a:r>
          <a:r>
            <a:rPr lang="en-US" sz="1900" b="1" kern="1200" dirty="0" smtClean="0"/>
            <a:t>)</a:t>
          </a:r>
          <a:endParaRPr lang="zh-CN" sz="1900" b="1" kern="1200" dirty="0"/>
        </a:p>
      </dsp:txBody>
      <dsp:txXfrm>
        <a:off x="32944" y="33524"/>
        <a:ext cx="4902674" cy="594380"/>
      </dsp:txXfrm>
    </dsp:sp>
    <dsp:sp modelId="{E037559C-A67A-4493-BBD6-AD773E6D32C1}">
      <dsp:nvSpPr>
        <dsp:cNvPr id="0" name=""/>
        <dsp:cNvSpPr/>
      </dsp:nvSpPr>
      <dsp:spPr>
        <a:xfrm rot="5400000">
          <a:off x="6242515" y="-535193"/>
          <a:ext cx="526952" cy="3115066"/>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Bruce </a:t>
          </a:r>
          <a:r>
            <a:rPr lang="en-US" sz="1100" kern="1200" dirty="0" err="1" smtClean="0"/>
            <a:t>Schneier</a:t>
          </a:r>
          <a:r>
            <a:rPr lang="en-US" sz="1100" kern="1200" dirty="0" smtClean="0"/>
            <a:t>, </a:t>
          </a:r>
          <a:r>
            <a:rPr lang="zh-CN" sz="1100" kern="1200" dirty="0" smtClean="0"/>
            <a:t>机械工业出版社，</a:t>
          </a:r>
          <a:r>
            <a:rPr lang="en-US" sz="1100" kern="1200" dirty="0" smtClean="0"/>
            <a:t>2001</a:t>
          </a:r>
          <a:endParaRPr lang="zh-CN" sz="1100" kern="1200" dirty="0"/>
        </a:p>
      </dsp:txBody>
      <dsp:txXfrm rot="-5400000">
        <a:off x="4948458" y="784588"/>
        <a:ext cx="3089342" cy="475504"/>
      </dsp:txXfrm>
    </dsp:sp>
    <dsp:sp modelId="{E89CCFC3-D370-42ED-8591-D823145B2E04}">
      <dsp:nvSpPr>
        <dsp:cNvPr id="0" name=""/>
        <dsp:cNvSpPr/>
      </dsp:nvSpPr>
      <dsp:spPr>
        <a:xfrm>
          <a:off x="789" y="692994"/>
          <a:ext cx="4947669" cy="65869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zh-CN" sz="1900" kern="1200" dirty="0" smtClean="0"/>
            <a:t>应用密码学</a:t>
          </a:r>
          <a:r>
            <a:rPr lang="en-US" sz="1900" kern="1200" dirty="0" smtClean="0"/>
            <a:t>——</a:t>
          </a:r>
          <a:r>
            <a:rPr lang="zh-CN" sz="1900" kern="1200" dirty="0" smtClean="0"/>
            <a:t>协议、算法与</a:t>
          </a:r>
          <a:r>
            <a:rPr lang="en-US" sz="1900" kern="1200" dirty="0" smtClean="0"/>
            <a:t>C</a:t>
          </a:r>
          <a:r>
            <a:rPr lang="zh-CN" sz="1900" kern="1200" dirty="0" smtClean="0"/>
            <a:t>源程序</a:t>
          </a:r>
          <a:endParaRPr lang="zh-CN" altLang="en-US" sz="1900" kern="1200" dirty="0"/>
        </a:p>
      </dsp:txBody>
      <dsp:txXfrm>
        <a:off x="32944" y="725149"/>
        <a:ext cx="4883359" cy="594380"/>
      </dsp:txXfrm>
    </dsp:sp>
    <dsp:sp modelId="{0600D008-B333-47FA-B88D-E1D97D147880}">
      <dsp:nvSpPr>
        <dsp:cNvPr id="0" name=""/>
        <dsp:cNvSpPr/>
      </dsp:nvSpPr>
      <dsp:spPr>
        <a:xfrm rot="5400000">
          <a:off x="6251749" y="166512"/>
          <a:ext cx="526952" cy="3094903"/>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zh-CN" sz="1100" kern="1200" dirty="0" smtClean="0"/>
            <a:t>机械工业出版社，吴世忠等译，</a:t>
          </a:r>
          <a:r>
            <a:rPr lang="en-US" sz="1100" kern="1200" dirty="0" smtClean="0"/>
            <a:t>2001</a:t>
          </a:r>
          <a:r>
            <a:rPr lang="zh-CN" sz="1100" kern="1200" dirty="0" smtClean="0"/>
            <a:t>年</a:t>
          </a:r>
          <a:endParaRPr lang="zh-CN" sz="1100" kern="1200" dirty="0"/>
        </a:p>
      </dsp:txBody>
      <dsp:txXfrm rot="-5400000">
        <a:off x="4967774" y="1476211"/>
        <a:ext cx="3069179" cy="475504"/>
      </dsp:txXfrm>
    </dsp:sp>
    <dsp:sp modelId="{B89BCE43-4F2F-4434-84A0-E3B5308A3C3F}">
      <dsp:nvSpPr>
        <dsp:cNvPr id="0" name=""/>
        <dsp:cNvSpPr/>
      </dsp:nvSpPr>
      <dsp:spPr>
        <a:xfrm>
          <a:off x="789" y="1384619"/>
          <a:ext cx="4966984" cy="65869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lang="zh-CN" altLang="en-US" sz="1900" kern="1200" dirty="0" smtClean="0"/>
            <a:t>密码编码学和密码分析</a:t>
          </a:r>
          <a:endParaRPr lang="zh-CN" altLang="en-US" sz="1900" kern="1200" dirty="0"/>
        </a:p>
      </dsp:txBody>
      <dsp:txXfrm>
        <a:off x="32944" y="1416774"/>
        <a:ext cx="4902674" cy="594380"/>
      </dsp:txXfrm>
    </dsp:sp>
    <dsp:sp modelId="{3E3F9FF8-9ABB-41D8-AD2F-922EF8757293}">
      <dsp:nvSpPr>
        <dsp:cNvPr id="0" name=""/>
        <dsp:cNvSpPr/>
      </dsp:nvSpPr>
      <dsp:spPr>
        <a:xfrm rot="5400000">
          <a:off x="6245617" y="850576"/>
          <a:ext cx="526952" cy="3110025"/>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zh-CN" sz="1100" kern="1200" dirty="0" smtClean="0"/>
            <a:t>卿斯汉，清华大学出版社，</a:t>
          </a:r>
          <a:r>
            <a:rPr lang="en-US" sz="1100" kern="1200" dirty="0" smtClean="0"/>
            <a:t>2001</a:t>
          </a:r>
          <a:r>
            <a:rPr lang="zh-CN" sz="1100" kern="1200" dirty="0" smtClean="0"/>
            <a:t>年</a:t>
          </a:r>
          <a:endParaRPr lang="zh-CN" sz="1100" kern="1200" dirty="0"/>
        </a:p>
      </dsp:txBody>
      <dsp:txXfrm rot="-5400000">
        <a:off x="4954081" y="2167836"/>
        <a:ext cx="3084301" cy="475504"/>
      </dsp:txXfrm>
    </dsp:sp>
    <dsp:sp modelId="{CF36415D-279B-4207-989B-D659115BC516}">
      <dsp:nvSpPr>
        <dsp:cNvPr id="0" name=""/>
        <dsp:cNvSpPr/>
      </dsp:nvSpPr>
      <dsp:spPr>
        <a:xfrm>
          <a:off x="789" y="2076244"/>
          <a:ext cx="4953290" cy="65869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lang="zh-CN" altLang="en-US" sz="1900" kern="1200" dirty="0" smtClean="0"/>
            <a:t>密码学与计算机网络安全</a:t>
          </a:r>
          <a:endParaRPr lang="zh-CN" altLang="en-US" sz="1900" kern="1200" dirty="0"/>
        </a:p>
      </dsp:txBody>
      <dsp:txXfrm>
        <a:off x="32944" y="2108399"/>
        <a:ext cx="4888980" cy="594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734EA-68AF-4DF9-BF93-238F65401FBE}">
      <dsp:nvSpPr>
        <dsp:cNvPr id="0" name=""/>
        <dsp:cNvSpPr/>
      </dsp:nvSpPr>
      <dsp:spPr>
        <a:xfrm>
          <a:off x="620703" y="138656"/>
          <a:ext cx="3519841" cy="109406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1046" tIns="68580" rIns="68580" bIns="68580" numCol="1" spcCol="1270" anchor="t" anchorCtr="0">
          <a:noAutofit/>
        </a:bodyPr>
        <a:lstStyle/>
        <a:p>
          <a:pPr lvl="0" algn="l" defTabSz="800100" rtl="0">
            <a:lnSpc>
              <a:spcPct val="90000"/>
            </a:lnSpc>
            <a:spcBef>
              <a:spcPct val="0"/>
            </a:spcBef>
            <a:spcAft>
              <a:spcPct val="35000"/>
            </a:spcAft>
          </a:pPr>
          <a:r>
            <a:rPr lang="zh-CN" sz="1800" kern="1200" dirty="0" smtClean="0">
              <a:latin typeface="+mn-ea"/>
              <a:ea typeface="+mn-ea"/>
            </a:rPr>
            <a:t>欧洲密码协会</a:t>
          </a:r>
          <a:r>
            <a:rPr lang="en-US" sz="1800" kern="1200" dirty="0" smtClean="0">
              <a:latin typeface="+mn-ea"/>
              <a:ea typeface="+mn-ea"/>
            </a:rPr>
            <a:t>ECRYPT</a:t>
          </a:r>
          <a:endParaRPr lang="zh-CN" sz="1800" kern="1200" dirty="0">
            <a:latin typeface="+mn-ea"/>
            <a:ea typeface="+mn-ea"/>
          </a:endParaRPr>
        </a:p>
        <a:p>
          <a:pPr marL="114300" lvl="1" indent="-114300" algn="l" defTabSz="622300" rtl="0">
            <a:lnSpc>
              <a:spcPct val="90000"/>
            </a:lnSpc>
            <a:spcBef>
              <a:spcPct val="0"/>
            </a:spcBef>
            <a:spcAft>
              <a:spcPct val="15000"/>
            </a:spcAft>
            <a:buChar char="••"/>
          </a:pPr>
          <a:r>
            <a:rPr lang="en-US" sz="1400" kern="1200" dirty="0" smtClean="0">
              <a:latin typeface="+mn-ea"/>
              <a:ea typeface="+mn-ea"/>
            </a:rPr>
            <a:t>http://www.ecrypt.eu.org/</a:t>
          </a:r>
          <a:endParaRPr lang="zh-CN" sz="1400" kern="1200" dirty="0">
            <a:latin typeface="+mn-ea"/>
            <a:ea typeface="+mn-ea"/>
          </a:endParaRPr>
        </a:p>
      </dsp:txBody>
      <dsp:txXfrm>
        <a:off x="620703" y="138656"/>
        <a:ext cx="3519841" cy="1094064"/>
      </dsp:txXfrm>
    </dsp:sp>
    <dsp:sp modelId="{D97842B1-BBB4-4CC4-9F24-20AD9A68CF59}">
      <dsp:nvSpPr>
        <dsp:cNvPr id="0" name=""/>
        <dsp:cNvSpPr/>
      </dsp:nvSpPr>
      <dsp:spPr>
        <a:xfrm>
          <a:off x="439421" y="293848"/>
          <a:ext cx="765845" cy="570248"/>
        </a:xfrm>
        <a:prstGeom prst="rect">
          <a:avLst/>
        </a:prstGeom>
        <a:blipFill rotWithShape="1">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6D07302-540D-4862-86AA-F4265B7EACC7}">
      <dsp:nvSpPr>
        <dsp:cNvPr id="0" name=""/>
        <dsp:cNvSpPr/>
      </dsp:nvSpPr>
      <dsp:spPr>
        <a:xfrm>
          <a:off x="4492855" y="140966"/>
          <a:ext cx="3519841" cy="109406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1046" tIns="68580" rIns="68580" bIns="68580" numCol="1" spcCol="1270" anchor="t" anchorCtr="0">
          <a:noAutofit/>
        </a:bodyPr>
        <a:lstStyle/>
        <a:p>
          <a:pPr lvl="0" algn="l" defTabSz="800100" rtl="0">
            <a:lnSpc>
              <a:spcPct val="90000"/>
            </a:lnSpc>
            <a:spcBef>
              <a:spcPct val="0"/>
            </a:spcBef>
            <a:spcAft>
              <a:spcPct val="35000"/>
            </a:spcAft>
          </a:pPr>
          <a:r>
            <a:rPr lang="zh-CN" sz="1800" kern="1200" dirty="0" smtClean="0">
              <a:latin typeface="+mn-ea"/>
              <a:ea typeface="+mn-ea"/>
            </a:rPr>
            <a:t>美国密码协会</a:t>
          </a:r>
          <a:r>
            <a:rPr lang="en-US" sz="1800" kern="1200" dirty="0" smtClean="0">
              <a:latin typeface="+mn-ea"/>
              <a:ea typeface="+mn-ea"/>
            </a:rPr>
            <a:t>ACA</a:t>
          </a:r>
          <a:endParaRPr lang="zh-CN" sz="1800" kern="1200" dirty="0">
            <a:latin typeface="+mn-ea"/>
            <a:ea typeface="+mn-ea"/>
          </a:endParaRPr>
        </a:p>
        <a:p>
          <a:pPr marL="114300" lvl="1" indent="-114300" algn="l" defTabSz="622300" rtl="0">
            <a:lnSpc>
              <a:spcPct val="90000"/>
            </a:lnSpc>
            <a:spcBef>
              <a:spcPct val="0"/>
            </a:spcBef>
            <a:spcAft>
              <a:spcPct val="15000"/>
            </a:spcAft>
            <a:buChar char="••"/>
          </a:pPr>
          <a:r>
            <a:rPr lang="en-US" sz="1400" kern="1200" dirty="0" smtClean="0">
              <a:latin typeface="+mn-ea"/>
              <a:ea typeface="+mn-ea"/>
            </a:rPr>
            <a:t>http://www.cryptogram.org/</a:t>
          </a:r>
          <a:endParaRPr lang="zh-CN" sz="1400" kern="1200" dirty="0">
            <a:latin typeface="+mn-ea"/>
            <a:ea typeface="+mn-ea"/>
          </a:endParaRPr>
        </a:p>
      </dsp:txBody>
      <dsp:txXfrm>
        <a:off x="4492855" y="140966"/>
        <a:ext cx="3519841" cy="1094064"/>
      </dsp:txXfrm>
    </dsp:sp>
    <dsp:sp modelId="{DFABD26E-52F5-4F64-8A7D-2357610D58CB}">
      <dsp:nvSpPr>
        <dsp:cNvPr id="0" name=""/>
        <dsp:cNvSpPr/>
      </dsp:nvSpPr>
      <dsp:spPr>
        <a:xfrm>
          <a:off x="4311573" y="160310"/>
          <a:ext cx="765845" cy="841943"/>
        </a:xfrm>
        <a:prstGeom prst="rect">
          <a:avLst/>
        </a:prstGeom>
        <a:blipFill rotWithShape="1">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EB236C4-894C-4489-AF4F-E2CDE4B4EA6A}">
      <dsp:nvSpPr>
        <dsp:cNvPr id="0" name=""/>
        <dsp:cNvSpPr/>
      </dsp:nvSpPr>
      <dsp:spPr>
        <a:xfrm>
          <a:off x="620703" y="1360240"/>
          <a:ext cx="3519841" cy="109406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1046" tIns="68580" rIns="68580" bIns="68580" numCol="1" spcCol="1270" anchor="t" anchorCtr="0">
          <a:noAutofit/>
        </a:bodyPr>
        <a:lstStyle/>
        <a:p>
          <a:pPr lvl="0" algn="l" defTabSz="800100" rtl="0">
            <a:lnSpc>
              <a:spcPct val="90000"/>
            </a:lnSpc>
            <a:spcBef>
              <a:spcPct val="0"/>
            </a:spcBef>
            <a:spcAft>
              <a:spcPct val="35000"/>
            </a:spcAft>
          </a:pPr>
          <a:r>
            <a:rPr lang="zh-CN" altLang="en-US" sz="1800" kern="1200" dirty="0" smtClean="0">
              <a:latin typeface="+mn-ea"/>
              <a:ea typeface="+mn-ea"/>
            </a:rPr>
            <a:t>中国密码学会</a:t>
          </a:r>
          <a:endParaRPr lang="zh-CN" altLang="en-US" sz="1800" kern="1200" dirty="0">
            <a:latin typeface="+mn-ea"/>
            <a:ea typeface="+mn-ea"/>
          </a:endParaRPr>
        </a:p>
        <a:p>
          <a:pPr marL="114300" lvl="1" indent="-114300" algn="l" defTabSz="622300" rtl="0">
            <a:lnSpc>
              <a:spcPct val="90000"/>
            </a:lnSpc>
            <a:spcBef>
              <a:spcPct val="0"/>
            </a:spcBef>
            <a:spcAft>
              <a:spcPct val="15000"/>
            </a:spcAft>
            <a:buChar char="••"/>
          </a:pPr>
          <a:r>
            <a:rPr lang="en-US" sz="1400" kern="1200" dirty="0" smtClean="0">
              <a:latin typeface="+mn-ea"/>
              <a:ea typeface="+mn-ea"/>
            </a:rPr>
            <a:t>http://www.cacrnet.org.cn/</a:t>
          </a:r>
          <a:endParaRPr lang="zh-CN" sz="1400" kern="1200" dirty="0">
            <a:latin typeface="+mn-ea"/>
            <a:ea typeface="+mn-ea"/>
          </a:endParaRPr>
        </a:p>
      </dsp:txBody>
      <dsp:txXfrm>
        <a:off x="620703" y="1360240"/>
        <a:ext cx="3519841" cy="1094064"/>
      </dsp:txXfrm>
    </dsp:sp>
    <dsp:sp modelId="{5F739D1B-9E0D-4919-9893-B2C2D0DABF72}">
      <dsp:nvSpPr>
        <dsp:cNvPr id="0" name=""/>
        <dsp:cNvSpPr/>
      </dsp:nvSpPr>
      <dsp:spPr>
        <a:xfrm>
          <a:off x="439421" y="1386660"/>
          <a:ext cx="765845" cy="797141"/>
        </a:xfrm>
        <a:prstGeom prst="rect">
          <a:avLst/>
        </a:prstGeom>
        <a:blipFill rotWithShape="1">
          <a:blip xmlns:r="http://schemas.openxmlformats.org/officeDocument/2006/relationships" r:embed="rId3"/>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01076E8D-F026-463A-98B7-C74BE4880B04}">
      <dsp:nvSpPr>
        <dsp:cNvPr id="0" name=""/>
        <dsp:cNvSpPr/>
      </dsp:nvSpPr>
      <dsp:spPr>
        <a:xfrm>
          <a:off x="4492855" y="1360240"/>
          <a:ext cx="3519841" cy="109406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1046"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latin typeface="+mn-ea"/>
              <a:ea typeface="+mn-ea"/>
            </a:rPr>
            <a:t>Cryptography FAQ</a:t>
          </a:r>
          <a:endParaRPr lang="zh-CN" sz="1800" kern="1200" dirty="0">
            <a:latin typeface="+mn-ea"/>
            <a:ea typeface="+mn-ea"/>
          </a:endParaRPr>
        </a:p>
        <a:p>
          <a:pPr marL="114300" lvl="1" indent="-114300" algn="l" defTabSz="622300" rtl="0">
            <a:lnSpc>
              <a:spcPct val="90000"/>
            </a:lnSpc>
            <a:spcBef>
              <a:spcPct val="0"/>
            </a:spcBef>
            <a:spcAft>
              <a:spcPct val="15000"/>
            </a:spcAft>
            <a:buChar char="••"/>
          </a:pPr>
          <a:r>
            <a:rPr lang="en-US" sz="1400" kern="1200" dirty="0" smtClean="0">
              <a:latin typeface="+mn-ea"/>
              <a:ea typeface="+mn-ea"/>
            </a:rPr>
            <a:t>http://www.faqs.org/faqs/cryptography-faq/</a:t>
          </a:r>
          <a:endParaRPr lang="zh-CN" sz="1400" kern="1200" dirty="0">
            <a:latin typeface="+mn-ea"/>
            <a:ea typeface="+mn-ea"/>
          </a:endParaRPr>
        </a:p>
      </dsp:txBody>
      <dsp:txXfrm>
        <a:off x="4492855" y="1360240"/>
        <a:ext cx="3519841" cy="1094064"/>
      </dsp:txXfrm>
    </dsp:sp>
    <dsp:sp modelId="{614CC1C6-F297-43F0-B5FC-B5263A529CBD}">
      <dsp:nvSpPr>
        <dsp:cNvPr id="0" name=""/>
        <dsp:cNvSpPr/>
      </dsp:nvSpPr>
      <dsp:spPr>
        <a:xfrm>
          <a:off x="4311573" y="1392599"/>
          <a:ext cx="765845" cy="815912"/>
        </a:xfrm>
        <a:prstGeom prst="rect">
          <a:avLst/>
        </a:prstGeom>
        <a:blipFill rotWithShape="1">
          <a:blip xmlns:r="http://schemas.openxmlformats.org/officeDocument/2006/relationships" r:embed="rId4"/>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FED12D44-1C5E-43CE-9314-C84422F54DEB}">
      <dsp:nvSpPr>
        <dsp:cNvPr id="0" name=""/>
        <dsp:cNvSpPr/>
      </dsp:nvSpPr>
      <dsp:spPr>
        <a:xfrm>
          <a:off x="620703" y="2579514"/>
          <a:ext cx="3519841" cy="109406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1046" tIns="68580" rIns="68580" bIns="68580" numCol="1" spcCol="1270" anchor="t" anchorCtr="0">
          <a:noAutofit/>
        </a:bodyPr>
        <a:lstStyle/>
        <a:p>
          <a:pPr lvl="0" algn="l" defTabSz="800100" rtl="0">
            <a:lnSpc>
              <a:spcPct val="90000"/>
            </a:lnSpc>
            <a:spcBef>
              <a:spcPct val="0"/>
            </a:spcBef>
            <a:spcAft>
              <a:spcPct val="35000"/>
            </a:spcAft>
          </a:pPr>
          <a:r>
            <a:rPr lang="en-US" altLang="zh-CN" sz="1800" kern="1200" dirty="0" smtClean="0">
              <a:latin typeface="+mn-ea"/>
              <a:ea typeface="+mn-ea"/>
            </a:rPr>
            <a:t>Wikipedia</a:t>
          </a:r>
          <a:endParaRPr lang="zh-CN" sz="1800" kern="1200" dirty="0">
            <a:latin typeface="+mn-ea"/>
            <a:ea typeface="+mn-ea"/>
          </a:endParaRPr>
        </a:p>
        <a:p>
          <a:pPr marL="114300" lvl="1" indent="-114300" algn="l" defTabSz="622300" rtl="0">
            <a:lnSpc>
              <a:spcPct val="90000"/>
            </a:lnSpc>
            <a:spcBef>
              <a:spcPct val="0"/>
            </a:spcBef>
            <a:spcAft>
              <a:spcPct val="15000"/>
            </a:spcAft>
            <a:buChar char="••"/>
          </a:pPr>
          <a:r>
            <a:rPr lang="en-US" altLang="zh-CN" sz="1400" kern="1200" dirty="0" smtClean="0">
              <a:latin typeface="+mn-ea"/>
              <a:ea typeface="+mn-ea"/>
            </a:rPr>
            <a:t>http://en.wikipedia.org/wiki/Cryptology</a:t>
          </a:r>
          <a:endParaRPr lang="zh-CN" sz="1400" kern="1200" dirty="0">
            <a:latin typeface="+mn-ea"/>
            <a:ea typeface="+mn-ea"/>
          </a:endParaRPr>
        </a:p>
      </dsp:txBody>
      <dsp:txXfrm>
        <a:off x="620703" y="2579514"/>
        <a:ext cx="3519841" cy="1094064"/>
      </dsp:txXfrm>
    </dsp:sp>
    <dsp:sp modelId="{9B33183E-1A39-4BE5-AC6C-E620D96E98E3}">
      <dsp:nvSpPr>
        <dsp:cNvPr id="0" name=""/>
        <dsp:cNvSpPr/>
      </dsp:nvSpPr>
      <dsp:spPr>
        <a:xfrm>
          <a:off x="439421" y="2614688"/>
          <a:ext cx="765845" cy="810283"/>
        </a:xfrm>
        <a:prstGeom prst="rect">
          <a:avLst/>
        </a:prstGeom>
        <a:blipFill rotWithShape="1">
          <a:blip xmlns:r="http://schemas.openxmlformats.org/officeDocument/2006/relationships" r:embed="rId5"/>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CB424C6-71AA-4937-A832-4BD814F5F459}">
      <dsp:nvSpPr>
        <dsp:cNvPr id="0" name=""/>
        <dsp:cNvSpPr/>
      </dsp:nvSpPr>
      <dsp:spPr>
        <a:xfrm>
          <a:off x="4492855" y="2579514"/>
          <a:ext cx="3519841" cy="109406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1046" tIns="68580" rIns="68580" bIns="68580" numCol="1" spcCol="1270" anchor="t" anchorCtr="0">
          <a:noAutofit/>
        </a:bodyPr>
        <a:lstStyle/>
        <a:p>
          <a:pPr lvl="0" algn="l" defTabSz="800100" rtl="0">
            <a:lnSpc>
              <a:spcPct val="90000"/>
            </a:lnSpc>
            <a:spcBef>
              <a:spcPct val="0"/>
            </a:spcBef>
            <a:spcAft>
              <a:spcPct val="35000"/>
            </a:spcAft>
          </a:pPr>
          <a:r>
            <a:rPr lang="en-US" altLang="zh-CN" sz="1800" kern="1200" dirty="0" smtClean="0">
              <a:latin typeface="+mn-ea"/>
              <a:ea typeface="+mn-ea"/>
            </a:rPr>
            <a:t>NIST FIPS &amp; SP</a:t>
          </a:r>
          <a:endParaRPr lang="zh-CN" sz="1800" kern="1200" dirty="0">
            <a:latin typeface="+mn-ea"/>
            <a:ea typeface="+mn-ea"/>
          </a:endParaRPr>
        </a:p>
        <a:p>
          <a:pPr marL="114300" lvl="1" indent="-114300" algn="l" defTabSz="622300" rtl="0">
            <a:lnSpc>
              <a:spcPct val="90000"/>
            </a:lnSpc>
            <a:spcBef>
              <a:spcPct val="0"/>
            </a:spcBef>
            <a:spcAft>
              <a:spcPct val="15000"/>
            </a:spcAft>
            <a:buChar char="••"/>
          </a:pPr>
          <a:r>
            <a:rPr lang="en-US" altLang="zh-CN" sz="1400" kern="1200" dirty="0" smtClean="0">
              <a:latin typeface="+mn-ea"/>
              <a:ea typeface="+mn-ea"/>
            </a:rPr>
            <a:t>http://csrc.nist.gov/publications/PubsTC.html#Cryptography</a:t>
          </a:r>
          <a:endParaRPr lang="zh-CN" sz="1400" kern="1200" dirty="0">
            <a:latin typeface="+mn-ea"/>
            <a:ea typeface="+mn-ea"/>
          </a:endParaRPr>
        </a:p>
      </dsp:txBody>
      <dsp:txXfrm>
        <a:off x="4492855" y="2579514"/>
        <a:ext cx="3519841" cy="1094064"/>
      </dsp:txXfrm>
    </dsp:sp>
    <dsp:sp modelId="{66485B1E-5C46-4394-917D-5990A3604EB3}">
      <dsp:nvSpPr>
        <dsp:cNvPr id="0" name=""/>
        <dsp:cNvSpPr/>
      </dsp:nvSpPr>
      <dsp:spPr>
        <a:xfrm>
          <a:off x="4311573" y="2784464"/>
          <a:ext cx="765845" cy="470730"/>
        </a:xfrm>
        <a:prstGeom prst="rect">
          <a:avLst/>
        </a:prstGeom>
        <a:blipFill rotWithShape="1">
          <a:blip xmlns:r="http://schemas.openxmlformats.org/officeDocument/2006/relationships" r:embed="rId6"/>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3780FE86-207C-40E0-83B7-5587E5D170DB}">
      <dsp:nvSpPr>
        <dsp:cNvPr id="0" name=""/>
        <dsp:cNvSpPr/>
      </dsp:nvSpPr>
      <dsp:spPr>
        <a:xfrm>
          <a:off x="2755911" y="3798788"/>
          <a:ext cx="3519841" cy="109406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1046" tIns="68580" rIns="68580" bIns="68580" numCol="1" spcCol="1270" anchor="t" anchorCtr="0">
          <a:noAutofit/>
        </a:bodyPr>
        <a:lstStyle/>
        <a:p>
          <a:pPr lvl="0" algn="l" defTabSz="800100" rtl="0">
            <a:lnSpc>
              <a:spcPct val="90000"/>
            </a:lnSpc>
            <a:spcBef>
              <a:spcPct val="0"/>
            </a:spcBef>
            <a:spcAft>
              <a:spcPct val="35000"/>
            </a:spcAft>
          </a:pPr>
          <a:r>
            <a:rPr lang="zh-CN" sz="1800" kern="1200" dirty="0" smtClean="0">
              <a:latin typeface="+mn-ea"/>
              <a:ea typeface="+mn-ea"/>
            </a:rPr>
            <a:t>美国国家密码学博物馆</a:t>
          </a:r>
          <a:endParaRPr lang="zh-CN" sz="1400" kern="1200" dirty="0">
            <a:latin typeface="+mn-ea"/>
            <a:ea typeface="+mn-ea"/>
          </a:endParaRPr>
        </a:p>
        <a:p>
          <a:pPr marL="114300" lvl="1" indent="-114300" algn="l" defTabSz="622300" rtl="0">
            <a:lnSpc>
              <a:spcPct val="90000"/>
            </a:lnSpc>
            <a:spcBef>
              <a:spcPct val="0"/>
            </a:spcBef>
            <a:spcAft>
              <a:spcPct val="15000"/>
            </a:spcAft>
            <a:buChar char="••"/>
          </a:pPr>
          <a:r>
            <a:rPr lang="en-US" altLang="zh-CN" sz="1400" kern="1200" dirty="0" smtClean="0">
              <a:latin typeface="+mn-ea"/>
              <a:ea typeface="+mn-ea"/>
            </a:rPr>
            <a:t>https://www.nsa.gov/about/cryptologic-heritage/museum/</a:t>
          </a:r>
          <a:endParaRPr lang="zh-CN" sz="1400" kern="1200" dirty="0">
            <a:latin typeface="+mn-ea"/>
            <a:ea typeface="+mn-ea"/>
          </a:endParaRPr>
        </a:p>
      </dsp:txBody>
      <dsp:txXfrm>
        <a:off x="2755911" y="3798788"/>
        <a:ext cx="3519841" cy="1094064"/>
      </dsp:txXfrm>
    </dsp:sp>
    <dsp:sp modelId="{012CA0FA-6622-4EE8-A12C-B271F09708BB}">
      <dsp:nvSpPr>
        <dsp:cNvPr id="0" name=""/>
        <dsp:cNvSpPr/>
      </dsp:nvSpPr>
      <dsp:spPr>
        <a:xfrm>
          <a:off x="1795672" y="3853600"/>
          <a:ext cx="1562370" cy="792190"/>
        </a:xfrm>
        <a:prstGeom prst="rect">
          <a:avLst/>
        </a:prstGeom>
        <a:blipFill rotWithShape="1">
          <a:blip xmlns:r="http://schemas.openxmlformats.org/officeDocument/2006/relationships" r:embed="rId7"/>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55A26E3-1D7A-4B27-9728-9D07880B0447}" type="datetimeFigureOut">
              <a:rPr lang="zh-CN" altLang="en-US"/>
              <a:pPr>
                <a:defRPr/>
              </a:pPr>
              <a:t>2017/9/20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4444301-F996-45C1-BAED-7C37CE69DBCC}" type="slidenum">
              <a:rPr lang="zh-CN" altLang="en-US"/>
              <a:pPr>
                <a:defRPr/>
              </a:pPr>
              <a:t>‹#›</a:t>
            </a:fld>
            <a:endParaRPr lang="zh-CN" altLang="en-US"/>
          </a:p>
        </p:txBody>
      </p:sp>
    </p:spTree>
    <p:extLst>
      <p:ext uri="{BB962C8B-B14F-4D97-AF65-F5344CB8AC3E}">
        <p14:creationId xmlns:p14="http://schemas.microsoft.com/office/powerpoint/2010/main" val="8567814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4</a:t>
            </a:r>
            <a:r>
              <a:rPr lang="zh-CN" altLang="en-US" smtClean="0"/>
              <a:t>学时</a:t>
            </a:r>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1</a:t>
            </a:fld>
            <a:endParaRPr lang="zh-CN" altLang="en-US"/>
          </a:p>
        </p:txBody>
      </p:sp>
    </p:spTree>
    <p:extLst>
      <p:ext uri="{BB962C8B-B14F-4D97-AF65-F5344CB8AC3E}">
        <p14:creationId xmlns:p14="http://schemas.microsoft.com/office/powerpoint/2010/main" val="229127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pPr>
              <a:defRPr/>
            </a:pPr>
            <a:fld id="{AD8EE12C-B48E-4070-A4A4-FBE1A669F959}" type="slidenum">
              <a:rPr lang="en-US" smtClean="0"/>
              <a:pPr>
                <a:defRPr/>
              </a:pPr>
              <a:t>40</a:t>
            </a:fld>
            <a:endParaRPr lang="en-US"/>
          </a:p>
        </p:txBody>
      </p:sp>
    </p:spTree>
    <p:extLst>
      <p:ext uri="{BB962C8B-B14F-4D97-AF65-F5344CB8AC3E}">
        <p14:creationId xmlns:p14="http://schemas.microsoft.com/office/powerpoint/2010/main" val="174700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46</a:t>
            </a:fld>
            <a:endParaRPr lang="zh-CN" altLang="en-US"/>
          </a:p>
        </p:txBody>
      </p:sp>
    </p:spTree>
    <p:extLst>
      <p:ext uri="{BB962C8B-B14F-4D97-AF65-F5344CB8AC3E}">
        <p14:creationId xmlns:p14="http://schemas.microsoft.com/office/powerpoint/2010/main" val="2333285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67</a:t>
            </a:fld>
            <a:endParaRPr lang="zh-CN" altLang="en-US"/>
          </a:p>
        </p:txBody>
      </p:sp>
    </p:spTree>
    <p:extLst>
      <p:ext uri="{BB962C8B-B14F-4D97-AF65-F5344CB8AC3E}">
        <p14:creationId xmlns:p14="http://schemas.microsoft.com/office/powerpoint/2010/main" val="147403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2</a:t>
            </a:fld>
            <a:endParaRPr lang="zh-CN" altLang="en-US"/>
          </a:p>
        </p:txBody>
      </p:sp>
    </p:spTree>
    <p:extLst>
      <p:ext uri="{BB962C8B-B14F-4D97-AF65-F5344CB8AC3E}">
        <p14:creationId xmlns:p14="http://schemas.microsoft.com/office/powerpoint/2010/main" val="411282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3</a:t>
            </a:fld>
            <a:endParaRPr lang="zh-CN" altLang="en-US"/>
          </a:p>
        </p:txBody>
      </p:sp>
    </p:spTree>
    <p:extLst>
      <p:ext uri="{BB962C8B-B14F-4D97-AF65-F5344CB8AC3E}">
        <p14:creationId xmlns:p14="http://schemas.microsoft.com/office/powerpoint/2010/main" val="93253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Information Security Attributes</a:t>
            </a:r>
            <a:r>
              <a:rPr lang="en-US" altLang="zh-CN" sz="1200" dirty="0" smtClean="0"/>
              <a:t>: or qualities, i.e., Confidentiality, Integrity and Availability (CIA). Information Systems are decomposed in three main portions, hardware, software and communications with the purpose to identify and apply information security industry standards, as mechanisms of protection and prevention, at three levels or layers</a:t>
            </a:r>
            <a:r>
              <a:rPr lang="en-US" altLang="zh-CN" sz="1200" smtClean="0"/>
              <a:t>: physical, </a:t>
            </a:r>
            <a:r>
              <a:rPr lang="en-US" altLang="zh-CN" sz="1200" dirty="0" smtClean="0"/>
              <a:t>personal and organizational. Essentially, procedures or policies are implemented to tell people (administrators, users and operators)how to use products to ensure information security within the organizations.</a:t>
            </a:r>
            <a:endParaRPr lang="zh-CN" altLang="en-US" sz="1200"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8</a:t>
            </a:fld>
            <a:endParaRPr lang="zh-CN" altLang="en-US"/>
          </a:p>
        </p:txBody>
      </p:sp>
    </p:spTree>
    <p:extLst>
      <p:ext uri="{BB962C8B-B14F-4D97-AF65-F5344CB8AC3E}">
        <p14:creationId xmlns:p14="http://schemas.microsoft.com/office/powerpoint/2010/main" val="308492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19</a:t>
            </a:fld>
            <a:endParaRPr lang="zh-CN" altLang="en-US"/>
          </a:p>
        </p:txBody>
      </p:sp>
    </p:spTree>
    <p:extLst>
      <p:ext uri="{BB962C8B-B14F-4D97-AF65-F5344CB8AC3E}">
        <p14:creationId xmlns:p14="http://schemas.microsoft.com/office/powerpoint/2010/main" val="1127493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p:spPr>
      </p:sp>
      <p:sp>
        <p:nvSpPr>
          <p:cNvPr id="72707" name="备注占位符 2"/>
          <p:cNvSpPr>
            <a:spLocks noGrp="1"/>
          </p:cNvSpPr>
          <p:nvPr>
            <p:ph type="body" idx="1"/>
          </p:nvPr>
        </p:nvSpPr>
        <p:spPr bwMode="auto">
          <a:noFill/>
        </p:spPr>
        <p:txBody>
          <a:bodyPr wrap="square" numCol="1" anchor="t" anchorCtr="0" compatLnSpc="1">
            <a:prstTxWarp prst="textNoShape">
              <a:avLst/>
            </a:prstTxWarp>
          </a:bodyPr>
          <a:lstStyle/>
          <a:p>
            <a:pPr marL="0" lvl="3">
              <a:spcBef>
                <a:spcPct val="0"/>
              </a:spcBef>
            </a:pPr>
            <a:r>
              <a:rPr lang="zh-CN" altLang="en-US" dirty="0" smtClean="0"/>
              <a:t>阴书，</a:t>
            </a:r>
            <a:r>
              <a:rPr lang="en-US" altLang="zh-CN" dirty="0" smtClean="0"/>
              <a:t>3</a:t>
            </a:r>
            <a:r>
              <a:rPr lang="zh-CN" altLang="en-US" dirty="0" smtClean="0"/>
              <a:t>枚竹简并排，横向书写文字，然后由</a:t>
            </a:r>
            <a:r>
              <a:rPr lang="en-US" altLang="zh-CN" dirty="0" smtClean="0"/>
              <a:t>3</a:t>
            </a:r>
            <a:r>
              <a:rPr lang="zh-CN" altLang="en-US" dirty="0" smtClean="0"/>
              <a:t>名信使分别送出，接收者重新组合。</a:t>
            </a:r>
            <a:endParaRPr lang="en-US" altLang="zh-CN" dirty="0" smtClean="0"/>
          </a:p>
          <a:p>
            <a:pPr eaLnBrk="1" hangingPunct="1">
              <a:spcBef>
                <a:spcPct val="0"/>
              </a:spcBef>
            </a:pPr>
            <a:endParaRPr lang="en-US" dirty="0" smtClean="0"/>
          </a:p>
        </p:txBody>
      </p:sp>
      <p:sp>
        <p:nvSpPr>
          <p:cNvPr id="7270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A3A5386-4393-47D6-B594-E26E798D3821}" type="slidenum">
              <a:rPr lang="en-US" smtClean="0"/>
              <a:pPr/>
              <a:t>23</a:t>
            </a:fld>
            <a:endParaRPr lang="en-US" smtClean="0"/>
          </a:p>
        </p:txBody>
      </p:sp>
    </p:spTree>
    <p:extLst>
      <p:ext uri="{BB962C8B-B14F-4D97-AF65-F5344CB8AC3E}">
        <p14:creationId xmlns:p14="http://schemas.microsoft.com/office/powerpoint/2010/main" val="291062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p:spPr>
      </p:sp>
      <p:sp>
        <p:nvSpPr>
          <p:cNvPr id="737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虽然</a:t>
            </a:r>
            <a:r>
              <a:rPr lang="en-US" smtClean="0"/>
              <a:t>Edward Hugh Hebern</a:t>
            </a:r>
            <a:r>
              <a:rPr lang="zh-CN" altLang="en-US" smtClean="0"/>
              <a:t>是世界上第一个得到转轮密码机专利（美国）的人，但在他之后不久，就有多人在各自的国家申请了类似的专利，我们并不知晓他们之中究竟是谁第一个产生这样的想法。但</a:t>
            </a:r>
            <a:r>
              <a:rPr lang="en-US" smtClean="0"/>
              <a:t>Hebern</a:t>
            </a:r>
            <a:r>
              <a:rPr lang="zh-CN" altLang="en-US" smtClean="0"/>
              <a:t>的不幸在于，他的发明并没有得到重视，直到</a:t>
            </a:r>
            <a:r>
              <a:rPr lang="en-US" smtClean="0"/>
              <a:t>Arthur Scherbius</a:t>
            </a:r>
            <a:r>
              <a:rPr lang="zh-CN" altLang="en-US" smtClean="0"/>
              <a:t>发明了</a:t>
            </a:r>
            <a:r>
              <a:rPr lang="en-US" smtClean="0"/>
              <a:t>ENIGMA</a:t>
            </a:r>
            <a:r>
              <a:rPr lang="zh-CN" altLang="en-US" smtClean="0"/>
              <a:t>并在德国广泛应用，给盟国带来巨大麻烦的时候，才有人想起他的发明。</a:t>
            </a:r>
            <a:endParaRPr lang="en-US" smtClean="0"/>
          </a:p>
        </p:txBody>
      </p:sp>
      <p:sp>
        <p:nvSpPr>
          <p:cNvPr id="7373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38D2AED-9A37-4C9E-B5E7-52A249028CB3}" type="slidenum">
              <a:rPr lang="en-US" smtClean="0"/>
              <a:pPr/>
              <a:t>26</a:t>
            </a:fld>
            <a:endParaRPr lang="en-US" smtClean="0"/>
          </a:p>
        </p:txBody>
      </p:sp>
    </p:spTree>
    <p:extLst>
      <p:ext uri="{BB962C8B-B14F-4D97-AF65-F5344CB8AC3E}">
        <p14:creationId xmlns:p14="http://schemas.microsoft.com/office/powerpoint/2010/main" val="119610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一次一密的成本还包括实用时的危险代价</a:t>
            </a:r>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33</a:t>
            </a:fld>
            <a:endParaRPr lang="zh-CN" altLang="en-US"/>
          </a:p>
        </p:txBody>
      </p:sp>
    </p:spTree>
    <p:extLst>
      <p:ext uri="{BB962C8B-B14F-4D97-AF65-F5344CB8AC3E}">
        <p14:creationId xmlns:p14="http://schemas.microsoft.com/office/powerpoint/2010/main" val="1654302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37</a:t>
            </a:fld>
            <a:endParaRPr lang="zh-CN" altLang="en-US"/>
          </a:p>
        </p:txBody>
      </p:sp>
    </p:spTree>
    <p:extLst>
      <p:ext uri="{BB962C8B-B14F-4D97-AF65-F5344CB8AC3E}">
        <p14:creationId xmlns:p14="http://schemas.microsoft.com/office/powerpoint/2010/main" val="772713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04800" y="4365104"/>
            <a:ext cx="4930775" cy="1197496"/>
          </a:xfrm>
        </p:spPr>
        <p:txBody>
          <a:bodyPr/>
          <a:lstStyle>
            <a:lvl1pPr algn="l">
              <a:defRPr sz="48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304800" y="5661248"/>
            <a:ext cx="6400800" cy="381000"/>
          </a:xfrm>
        </p:spPr>
        <p:txBody>
          <a:bodyPr/>
          <a:lstStyle>
            <a:lvl1pPr marL="0" indent="0">
              <a:buFont typeface="Wingdings" pitchFamily="2" charset="2"/>
              <a:buNone/>
              <a:defRPr sz="2400" b="1" i="0">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274437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000"/>
                                        <p:tgtEl>
                                          <p:spTgt spid="11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1000"/>
                                        <p:tgtEl>
                                          <p:spTgt spid="116"/>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wipe(down)">
                                      <p:cBhvr>
                                        <p:cTn id="15" dur="500"/>
                                        <p:tgtEl>
                                          <p:spTgt spid="118"/>
                                        </p:tgtEl>
                                      </p:cBhvr>
                                    </p:animEffect>
                                  </p:childTnLst>
                                </p:cTn>
                              </p:par>
                            </p:childTnLst>
                          </p:cTn>
                        </p:par>
                        <p:par>
                          <p:cTn id="16" fill="hold">
                            <p:stCondLst>
                              <p:cond delay="3500"/>
                            </p:stCondLst>
                            <p:childTnLst>
                              <p:par>
                                <p:cTn id="17" presetID="22" presetClass="entr" presetSubtype="4" fill="hold" nodeType="after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wipe(down)">
                                      <p:cBhvr>
                                        <p:cTn id="19" dur="500"/>
                                        <p:tgtEl>
                                          <p:spTgt spid="117"/>
                                        </p:tgtEl>
                                      </p:cBhvr>
                                    </p:animEffect>
                                  </p:childTnLst>
                                </p:cTn>
                              </p:par>
                            </p:childTnLst>
                          </p:cTn>
                        </p:par>
                        <p:par>
                          <p:cTn id="20" fill="hold">
                            <p:stCondLst>
                              <p:cond delay="4000"/>
                            </p:stCondLst>
                            <p:childTnLst>
                              <p:par>
                                <p:cTn id="21" presetID="22" presetClass="entr" presetSubtype="4"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wipe(down)">
                                      <p:cBhvr>
                                        <p:cTn id="23" dur="1000"/>
                                        <p:tgtEl>
                                          <p:spTgt spid="115"/>
                                        </p:tgtEl>
                                      </p:cBhvr>
                                    </p:animEffect>
                                  </p:childTnLst>
                                </p:cTn>
                              </p:par>
                              <p:par>
                                <p:cTn id="24" presetID="10" presetClass="entr" presetSubtype="0" fill="hold" nodeType="withEffect">
                                  <p:stCondLst>
                                    <p:cond delay="8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000"/>
                                        <p:tgtEl>
                                          <p:spTgt spid="5"/>
                                        </p:tgtEl>
                                      </p:cBhvr>
                                    </p:animEffect>
                                  </p:childTnLst>
                                </p:cTn>
                              </p:par>
                            </p:childTnLst>
                          </p:cTn>
                        </p:par>
                        <p:par>
                          <p:cTn id="27" fill="hold">
                            <p:stCondLst>
                              <p:cond delay="680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780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99A68F19-F560-49B1-9E08-81633D012D31}"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43582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EDB13CD1-342A-49A6-B2DC-C9C8B470A9DA}"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31700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结束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1179822" y="1223392"/>
            <a:ext cx="6784355" cy="1197496"/>
          </a:xfrm>
        </p:spPr>
        <p:txBody>
          <a:bodyPr/>
          <a:lstStyle>
            <a:lvl1pPr algn="ctr">
              <a:defRPr sz="54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1698389" y="5229200"/>
            <a:ext cx="5747221" cy="576064"/>
          </a:xfrm>
        </p:spPr>
        <p:txBody>
          <a:bodyPr/>
          <a:lstStyle>
            <a:lvl1pPr marL="0" indent="0" algn="ctr">
              <a:buFont typeface="Wingdings" pitchFamily="2" charset="2"/>
              <a:buNone/>
              <a:defRPr sz="2800" b="1" i="1">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101193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par>
                          <p:cTn id="8" fill="hold">
                            <p:stCondLst>
                              <p:cond delay="2000"/>
                            </p:stCondLst>
                            <p:childTnLst>
                              <p:par>
                                <p:cTn id="9" presetID="22" presetClass="exit" presetSubtype="1" fill="hold" nodeType="afterEffect">
                                  <p:stCondLst>
                                    <p:cond delay="0"/>
                                  </p:stCondLst>
                                  <p:childTnLst>
                                    <p:animEffect transition="out" filter="wipe(up)">
                                      <p:cBhvr>
                                        <p:cTn id="10" dur="750"/>
                                        <p:tgtEl>
                                          <p:spTgt spid="115"/>
                                        </p:tgtEl>
                                      </p:cBhvr>
                                    </p:animEffect>
                                    <p:set>
                                      <p:cBhvr>
                                        <p:cTn id="11" dur="1" fill="hold">
                                          <p:stCondLst>
                                            <p:cond delay="749"/>
                                          </p:stCondLst>
                                        </p:cTn>
                                        <p:tgtEl>
                                          <p:spTgt spid="115"/>
                                        </p:tgtEl>
                                        <p:attrNameLst>
                                          <p:attrName>style.visibility</p:attrName>
                                        </p:attrNameLst>
                                      </p:cBhvr>
                                      <p:to>
                                        <p:strVal val="hidden"/>
                                      </p:to>
                                    </p:set>
                                  </p:childTnLst>
                                </p:cTn>
                              </p:par>
                            </p:childTnLst>
                          </p:cTn>
                        </p:par>
                        <p:par>
                          <p:cTn id="12" fill="hold">
                            <p:stCondLst>
                              <p:cond delay="2750"/>
                            </p:stCondLst>
                            <p:childTnLst>
                              <p:par>
                                <p:cTn id="13" presetID="22" presetClass="exit" presetSubtype="1" fill="hold" nodeType="afterEffect">
                                  <p:stCondLst>
                                    <p:cond delay="0"/>
                                  </p:stCondLst>
                                  <p:childTnLst>
                                    <p:animEffect transition="out" filter="wipe(up)">
                                      <p:cBhvr>
                                        <p:cTn id="14" dur="500"/>
                                        <p:tgtEl>
                                          <p:spTgt spid="117"/>
                                        </p:tgtEl>
                                      </p:cBhvr>
                                    </p:animEffect>
                                    <p:set>
                                      <p:cBhvr>
                                        <p:cTn id="15" dur="1" fill="hold">
                                          <p:stCondLst>
                                            <p:cond delay="499"/>
                                          </p:stCondLst>
                                        </p:cTn>
                                        <p:tgtEl>
                                          <p:spTgt spid="117"/>
                                        </p:tgtEl>
                                        <p:attrNameLst>
                                          <p:attrName>style.visibility</p:attrName>
                                        </p:attrNameLst>
                                      </p:cBhvr>
                                      <p:to>
                                        <p:strVal val="hidden"/>
                                      </p:to>
                                    </p:set>
                                  </p:childTnLst>
                                </p:cTn>
                              </p:par>
                            </p:childTnLst>
                          </p:cTn>
                        </p:par>
                        <p:par>
                          <p:cTn id="16" fill="hold">
                            <p:stCondLst>
                              <p:cond delay="3250"/>
                            </p:stCondLst>
                            <p:childTnLst>
                              <p:par>
                                <p:cTn id="17" presetID="22" presetClass="exit" presetSubtype="1" fill="hold" nodeType="afterEffect">
                                  <p:stCondLst>
                                    <p:cond delay="0"/>
                                  </p:stCondLst>
                                  <p:childTnLst>
                                    <p:animEffect transition="out" filter="wipe(up)">
                                      <p:cBhvr>
                                        <p:cTn id="18" dur="500"/>
                                        <p:tgtEl>
                                          <p:spTgt spid="118"/>
                                        </p:tgtEl>
                                      </p:cBhvr>
                                    </p:animEffect>
                                    <p:set>
                                      <p:cBhvr>
                                        <p:cTn id="19" dur="1" fill="hold">
                                          <p:stCondLst>
                                            <p:cond delay="499"/>
                                          </p:stCondLst>
                                        </p:cTn>
                                        <p:tgtEl>
                                          <p:spTgt spid="118"/>
                                        </p:tgtEl>
                                        <p:attrNameLst>
                                          <p:attrName>style.visibility</p:attrName>
                                        </p:attrNameLst>
                                      </p:cBhvr>
                                      <p:to>
                                        <p:strVal val="hidden"/>
                                      </p:to>
                                    </p:set>
                                  </p:childTnLst>
                                </p:cTn>
                              </p:par>
                            </p:childTnLst>
                          </p:cTn>
                        </p:par>
                        <p:par>
                          <p:cTn id="20" fill="hold">
                            <p:stCondLst>
                              <p:cond delay="3750"/>
                            </p:stCondLst>
                            <p:childTnLst>
                              <p:par>
                                <p:cTn id="21" presetID="10" presetClass="exit" presetSubtype="0" fill="hold" nodeType="afterEffect">
                                  <p:stCondLst>
                                    <p:cond delay="0"/>
                                  </p:stCondLst>
                                  <p:childTnLst>
                                    <p:animEffect transition="out" filter="fade">
                                      <p:cBhvr>
                                        <p:cTn id="22" dur="1000"/>
                                        <p:tgtEl>
                                          <p:spTgt spid="116"/>
                                        </p:tgtEl>
                                      </p:cBhvr>
                                    </p:animEffect>
                                    <p:set>
                                      <p:cBhvr>
                                        <p:cTn id="23" dur="1" fill="hold">
                                          <p:stCondLst>
                                            <p:cond delay="999"/>
                                          </p:stCondLst>
                                        </p:cTn>
                                        <p:tgtEl>
                                          <p:spTgt spid="11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2000"/>
                                        <p:tgtEl>
                                          <p:spTgt spid="114"/>
                                        </p:tgtEl>
                                      </p:cBhvr>
                                    </p:animEffect>
                                    <p:set>
                                      <p:cBhvr>
                                        <p:cTn id="26" dur="1" fill="hold">
                                          <p:stCondLst>
                                            <p:cond delay="1999"/>
                                          </p:stCondLst>
                                        </p:cTn>
                                        <p:tgtEl>
                                          <p:spTgt spid="114"/>
                                        </p:tgtEl>
                                        <p:attrNameLst>
                                          <p:attrName>style.visibility</p:attrName>
                                        </p:attrNameLst>
                                      </p:cBhvr>
                                      <p:to>
                                        <p:strVal val="hidden"/>
                                      </p:to>
                                    </p:set>
                                  </p:childTnLst>
                                </p:cTn>
                              </p:par>
                            </p:childTnLst>
                          </p:cTn>
                        </p:par>
                        <p:par>
                          <p:cTn id="27" fill="hold">
                            <p:stCondLst>
                              <p:cond delay="575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675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868363"/>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17B7F836-6F9F-42A8-9450-B93EA774C316}"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1915271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6C3F5E-09DE-47CB-B45C-8870030737BE}"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78719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EE0603BE-E92C-4BD7-894F-52D309A6287B}"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1505621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64689EDE-3A5A-4265-A0B7-F2E118DD39D5}" type="slidenum">
              <a:rPr lang="zh-CN" altLang="en-US"/>
              <a:pPr>
                <a:defRPr/>
              </a:pPr>
              <a:t>‹#›</a:t>
            </a:fld>
            <a:endParaRPr lang="en-US" altLang="zh-CN" dirty="0"/>
          </a:p>
        </p:txBody>
      </p:sp>
      <p:sp>
        <p:nvSpPr>
          <p:cNvPr id="8"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74356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4D5C3986-FA80-4EE7-9FDC-15A4E8531ED7}" type="slidenum">
              <a:rPr lang="zh-CN" altLang="en-US"/>
              <a:pPr>
                <a:defRPr/>
              </a:pPr>
              <a:t>‹#›</a:t>
            </a:fld>
            <a:endParaRPr lang="en-US" altLang="zh-CN" dirty="0"/>
          </a:p>
        </p:txBody>
      </p:sp>
      <p:sp>
        <p:nvSpPr>
          <p:cNvPr id="4"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58606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B7484B5-1F67-4C82-B7D7-3383E5F545DB}" type="slidenum">
              <a:rPr lang="zh-CN" altLang="en-US"/>
              <a:pPr>
                <a:defRPr/>
              </a:pPr>
              <a:t>‹#›</a:t>
            </a:fld>
            <a:endParaRPr lang="en-US" altLang="zh-CN" dirty="0"/>
          </a:p>
        </p:txBody>
      </p:sp>
      <p:sp>
        <p:nvSpPr>
          <p:cNvPr id="3"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79188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4D157328-A90A-4073-8D45-B3B1A2024459}"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95622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52305027-A41E-4099-97C2-42171C6B8947}"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243214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19" name="Group 15"/>
          <p:cNvGrpSpPr>
            <a:grpSpLocks/>
          </p:cNvGrpSpPr>
          <p:nvPr userDrawn="1"/>
        </p:nvGrpSpPr>
        <p:grpSpPr bwMode="auto">
          <a:xfrm>
            <a:off x="4626998" y="0"/>
            <a:ext cx="4517002" cy="714965"/>
            <a:chOff x="664" y="1951"/>
            <a:chExt cx="4308" cy="2120"/>
          </a:xfrm>
          <a:solidFill>
            <a:schemeClr val="bg1">
              <a:alpha val="21000"/>
            </a:schemeClr>
          </a:solidFill>
        </p:grpSpPr>
        <p:sp>
          <p:nvSpPr>
            <p:cNvPr id="20"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4"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5"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6"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7"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8"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9"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0"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1"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2"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3"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4"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5"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6"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7"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8"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9"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0"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1"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2"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3"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4"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5"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6"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7"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8"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9"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0"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1"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2"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3"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4"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55"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6"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7"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8"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9"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0"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1"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2"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3"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4"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5"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6"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7"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8"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9"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0"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1"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2"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3"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4"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5"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6"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7"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8"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9"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0"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1"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2"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3"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4"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5"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6"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7"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8"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9"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0"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1"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2"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3"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4"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5"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6"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7"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8"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9"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0"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1"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2"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3"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4"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5"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6"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7"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8"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9"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0"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1"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2"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3"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4"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5"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6"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7"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8"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9"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0"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1"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2"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3"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4"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5"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6"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7"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pic>
        <p:nvPicPr>
          <p:cNvPr id="1028" name="Picture 19" descr="1"/>
          <p:cNvPicPr>
            <a:picLocks noChangeAspect="1" noChangeArrowheads="1"/>
          </p:cNvPicPr>
          <p:nvPr/>
        </p:nvPicPr>
        <p:blipFill>
          <a:blip r:embed="rId14">
            <a:extLst>
              <a:ext uri="{28A0092B-C50C-407E-A947-70E740481C1C}">
                <a14:useLocalDpi xmlns:a14="http://schemas.microsoft.com/office/drawing/2010/main" val="0"/>
              </a:ext>
            </a:extLst>
          </a:blip>
          <a:srcRect b="38461"/>
          <a:stretch>
            <a:fillRect/>
          </a:stretch>
        </p:blipFill>
        <p:spPr bwMode="auto">
          <a:xfrm>
            <a:off x="0" y="6324600"/>
            <a:ext cx="9144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3"/>
          <p:cNvSpPr>
            <a:spLocks noGrp="1" noChangeArrowheads="1"/>
          </p:cNvSpPr>
          <p:nvPr>
            <p:ph type="body" idx="1"/>
          </p:nvPr>
        </p:nvSpPr>
        <p:spPr bwMode="auto">
          <a:xfrm>
            <a:off x="457200" y="1124744"/>
            <a:ext cx="8229600" cy="519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0" name="Rectangle 6"/>
          <p:cNvSpPr>
            <a:spLocks noGrp="1" noChangeArrowheads="1"/>
          </p:cNvSpPr>
          <p:nvPr>
            <p:ph type="sldNum" sz="quarter" idx="4"/>
          </p:nvPr>
        </p:nvSpPr>
        <p:spPr bwMode="auto">
          <a:xfrm>
            <a:off x="8378825" y="6537325"/>
            <a:ext cx="514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solidFill>
                  <a:srgbClr val="002060"/>
                </a:solidFill>
                <a:ea typeface="宋体" charset="-122"/>
              </a:defRPr>
            </a:lvl1pPr>
          </a:lstStyle>
          <a:p>
            <a:pPr>
              <a:defRPr/>
            </a:pPr>
            <a:fld id="{19F9A2C6-F662-4950-9AF8-C03DDFFA4018}" type="slidenum">
              <a:rPr lang="zh-CN" altLang="en-US"/>
              <a:pPr>
                <a:defRPr/>
              </a:pPr>
              <a:t>‹#›</a:t>
            </a:fld>
            <a:endParaRPr lang="en-US" altLang="zh-CN" dirty="0"/>
          </a:p>
        </p:txBody>
      </p:sp>
      <p:grpSp>
        <p:nvGrpSpPr>
          <p:cNvPr id="1031" name="组合 1"/>
          <p:cNvGrpSpPr>
            <a:grpSpLocks/>
          </p:cNvGrpSpPr>
          <p:nvPr userDrawn="1"/>
        </p:nvGrpSpPr>
        <p:grpSpPr bwMode="auto">
          <a:xfrm>
            <a:off x="8101013" y="5667375"/>
            <a:ext cx="987425" cy="928688"/>
            <a:chOff x="7891463" y="5608638"/>
            <a:chExt cx="1235075" cy="1160462"/>
          </a:xfrm>
        </p:grpSpPr>
        <p:pic>
          <p:nvPicPr>
            <p:cNvPr id="1035" name="Picture 9" descr="artplus_nature_naturalcity42_a"/>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891463" y="5935663"/>
              <a:ext cx="12350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0" descr="artplus_nature_naturalcity42_b"/>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81950" y="5916613"/>
              <a:ext cx="8286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1" descr="artplus_nature_naturalcity42_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61338" y="5608638"/>
              <a:ext cx="4302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2" descr="artplus_nature_naturalcity42_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02600" y="5849938"/>
              <a:ext cx="1730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2" name="Rectangle 2"/>
          <p:cNvSpPr>
            <a:spLocks noGrp="1" noChangeArrowheads="1"/>
          </p:cNvSpPr>
          <p:nvPr>
            <p:ph type="title"/>
          </p:nvPr>
        </p:nvSpPr>
        <p:spPr bwMode="auto">
          <a:xfrm>
            <a:off x="457200" y="40357"/>
            <a:ext cx="82296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8" name="页脚占位符 4"/>
          <p:cNvSpPr>
            <a:spLocks noGrp="1"/>
          </p:cNvSpPr>
          <p:nvPr>
            <p:ph type="ftr" sz="quarter" idx="3"/>
          </p:nvPr>
        </p:nvSpPr>
        <p:spPr>
          <a:xfrm>
            <a:off x="3124200" y="6537325"/>
            <a:ext cx="2895600" cy="244475"/>
          </a:xfrm>
          <a:prstGeom prst="rect">
            <a:avLst/>
          </a:prstGeom>
        </p:spPr>
        <p:txBody>
          <a:bodyPr vert="horz" wrap="square" lIns="91440" tIns="45720" rIns="91440" bIns="45720" numCol="1" anchor="t" anchorCtr="0" compatLnSpc="1">
            <a:prstTxWarp prst="textNoShape">
              <a:avLst/>
            </a:prstTxWarp>
          </a:bodyPr>
          <a:lstStyle>
            <a:lvl1pPr algn="ctr">
              <a:defRPr sz="1200" smtClean="0">
                <a:solidFill>
                  <a:srgbClr val="002060"/>
                </a:solidFill>
                <a:ea typeface="宋体" charset="-122"/>
              </a:defRPr>
            </a:lvl1pPr>
          </a:lstStyle>
          <a:p>
            <a:pPr>
              <a:defRPr/>
            </a:pPr>
            <a:r>
              <a:rPr lang="zh-CN" altLang="en-US"/>
              <a:t>密码学导论</a:t>
            </a:r>
            <a:r>
              <a:rPr lang="en-US" altLang="zh-CN"/>
              <a:t>--</a:t>
            </a:r>
            <a:r>
              <a:rPr lang="zh-CN" altLang="en-US"/>
              <a:t>中国科学技术大学</a:t>
            </a:r>
            <a:endParaRPr lang="en-US" altLang="zh-CN"/>
          </a:p>
        </p:txBody>
      </p:sp>
      <p:grpSp>
        <p:nvGrpSpPr>
          <p:cNvPr id="128" name="Group 15"/>
          <p:cNvGrpSpPr>
            <a:grpSpLocks/>
          </p:cNvGrpSpPr>
          <p:nvPr userDrawn="1"/>
        </p:nvGrpSpPr>
        <p:grpSpPr bwMode="auto">
          <a:xfrm>
            <a:off x="623" y="0"/>
            <a:ext cx="4357476" cy="714965"/>
            <a:chOff x="664" y="1951"/>
            <a:chExt cx="4308" cy="2120"/>
          </a:xfrm>
          <a:solidFill>
            <a:schemeClr val="bg1">
              <a:alpha val="21000"/>
            </a:schemeClr>
          </a:solidFill>
        </p:grpSpPr>
        <p:sp>
          <p:nvSpPr>
            <p:cNvPr id="129"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0"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1"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2"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3"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4"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5"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6"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7"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8"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9"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0"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1"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2"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3"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4"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5"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6"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7"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8"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9"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0"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1"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2"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3"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4"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5"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6"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7"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8"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9"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0"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1"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2"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3"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164"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5"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6"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7"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8"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9"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0"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1"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2"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3"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4"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5"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6"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7"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8"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9"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0"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1"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2"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3"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4"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5"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6"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7"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8"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9"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0"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1"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2"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3"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4"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5"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6"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7"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8"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9"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0"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1"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2"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3"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4"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5"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6"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7"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8"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9"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0"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1"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2"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3"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4"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5"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6"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7"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8"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9"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0"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1"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2"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3"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4"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5"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6"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7"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8"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9"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0"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1"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2"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3"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4"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5"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6"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Lst>
  <p:timing>
    <p:tnLst>
      <p:par>
        <p:cTn id="1" dur="indefinite" restart="never" nodeType="tmRoot"/>
      </p:par>
    </p:tnLst>
  </p:timing>
  <p:hf hdr="0" dt="0"/>
  <p:txStyles>
    <p:title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p:titleStyle>
    <p:body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0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202.38.64.11/~whli/cryptography/index.html" TargetMode="External"/><Relationship Id="rId7" Type="http://schemas.openxmlformats.org/officeDocument/2006/relationships/diagramColors" Target="../diagrams/colors3.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sz="2400" dirty="0"/>
              <a:t>密码学导论˙第</a:t>
            </a:r>
            <a:r>
              <a:rPr lang="en-US" altLang="zh-CN" sz="2400" dirty="0"/>
              <a:t>1</a:t>
            </a:r>
            <a:r>
              <a:rPr lang="zh-CN" altLang="en-US" sz="2400" dirty="0"/>
              <a:t>章</a:t>
            </a:r>
            <a:r>
              <a:rPr lang="en-US" altLang="zh-CN" sz="2400" dirty="0"/>
              <a:t/>
            </a:r>
            <a:br>
              <a:rPr lang="en-US" altLang="zh-CN" sz="2400" dirty="0"/>
            </a:br>
            <a:r>
              <a:rPr lang="zh-CN" altLang="en-US" dirty="0" smtClean="0"/>
              <a:t>绪论</a:t>
            </a:r>
            <a:endParaRPr lang="zh-CN" altLang="en-US" dirty="0"/>
          </a:p>
        </p:txBody>
      </p:sp>
      <p:sp>
        <p:nvSpPr>
          <p:cNvPr id="7" name="副标题 6"/>
          <p:cNvSpPr>
            <a:spLocks noGrp="1"/>
          </p:cNvSpPr>
          <p:nvPr>
            <p:ph type="subTitle" idx="1"/>
          </p:nvPr>
        </p:nvSpPr>
        <p:spPr/>
        <p:txBody>
          <a:bodyPr/>
          <a:lstStyle/>
          <a:p>
            <a:r>
              <a:rPr lang="zh-CN" altLang="en-US" dirty="0" smtClean="0"/>
              <a:t>李卫海</a:t>
            </a:r>
            <a:endParaRPr lang="zh-CN" altLang="en-US" dirty="0"/>
          </a:p>
        </p:txBody>
      </p:sp>
      <p:sp>
        <p:nvSpPr>
          <p:cNvPr id="5" name="页脚占位符 4"/>
          <p:cNvSpPr>
            <a:spLocks noGrp="1"/>
          </p:cNvSpPr>
          <p:nvPr>
            <p:ph type="ftr" sz="quarter" idx="4294967295"/>
          </p:nvPr>
        </p:nvSpPr>
        <p:spPr>
          <a:xfrm>
            <a:off x="0" y="6537325"/>
            <a:ext cx="2895600" cy="244475"/>
          </a:xfrm>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Tree>
    <p:extLst>
      <p:ext uri="{BB962C8B-B14F-4D97-AF65-F5344CB8AC3E}">
        <p14:creationId xmlns:p14="http://schemas.microsoft.com/office/powerpoint/2010/main" val="3031317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安全框架</a:t>
            </a:r>
            <a:endParaRPr lang="zh-CN" altLang="en-US" dirty="0"/>
          </a:p>
        </p:txBody>
      </p:sp>
      <p:sp>
        <p:nvSpPr>
          <p:cNvPr id="3" name="内容占位符 2"/>
          <p:cNvSpPr>
            <a:spLocks noGrp="1"/>
          </p:cNvSpPr>
          <p:nvPr>
            <p:ph idx="1"/>
          </p:nvPr>
        </p:nvSpPr>
        <p:spPr/>
        <p:txBody>
          <a:bodyPr>
            <a:normAutofit/>
          </a:bodyPr>
          <a:lstStyle/>
          <a:p>
            <a:r>
              <a:rPr lang="en-US" altLang="zh-CN" dirty="0" smtClean="0"/>
              <a:t>OSI</a:t>
            </a:r>
            <a:r>
              <a:rPr lang="zh-CN" altLang="en-US" dirty="0" smtClean="0"/>
              <a:t>安全框架：</a:t>
            </a:r>
            <a:endParaRPr lang="en-US" altLang="zh-CN" dirty="0" smtClean="0"/>
          </a:p>
          <a:p>
            <a:pPr lvl="1"/>
            <a:r>
              <a:rPr lang="zh-CN" altLang="en-US" sz="2400" dirty="0" smtClean="0"/>
              <a:t>目的：有效评价一个机构的安全需求；对各种安全产品和政策进行评估和选择</a:t>
            </a:r>
            <a:endParaRPr lang="en-US" altLang="zh-CN" sz="24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a:t>
            </a:fld>
            <a:endParaRPr lang="en-US" altLang="zh-CN" dirty="0"/>
          </a:p>
        </p:txBody>
      </p:sp>
      <p:sp>
        <p:nvSpPr>
          <p:cNvPr id="11" name="矩形 10"/>
          <p:cNvSpPr/>
          <p:nvPr/>
        </p:nvSpPr>
        <p:spPr>
          <a:xfrm>
            <a:off x="2784844" y="2715661"/>
            <a:ext cx="803425" cy="461665"/>
          </a:xfrm>
          <a:prstGeom prst="rect">
            <a:avLst/>
          </a:prstGeom>
        </p:spPr>
        <p:txBody>
          <a:bodyPr wrap="none">
            <a:spAutoFit/>
          </a:bodyPr>
          <a:lstStyle/>
          <a:p>
            <a:r>
              <a:rPr lang="zh-CN" altLang="en-US" sz="2400" b="1" dirty="0" smtClean="0">
                <a:solidFill>
                  <a:srgbClr val="FF0000"/>
                </a:solidFill>
                <a:latin typeface="楷体" pitchFamily="49" charset="-122"/>
                <a:ea typeface="楷体" pitchFamily="49" charset="-122"/>
              </a:rPr>
              <a:t>威胁</a:t>
            </a:r>
            <a:endParaRPr lang="zh-CN" altLang="en-US" sz="2400" b="1" dirty="0">
              <a:solidFill>
                <a:srgbClr val="FF0000"/>
              </a:solidFill>
              <a:latin typeface="楷体" pitchFamily="49" charset="-122"/>
              <a:ea typeface="楷体" pitchFamily="49" charset="-122"/>
            </a:endParaRPr>
          </a:p>
        </p:txBody>
      </p:sp>
      <p:sp>
        <p:nvSpPr>
          <p:cNvPr id="12" name="矩形 11"/>
          <p:cNvSpPr/>
          <p:nvPr/>
        </p:nvSpPr>
        <p:spPr>
          <a:xfrm>
            <a:off x="5652120" y="2715661"/>
            <a:ext cx="803425" cy="461665"/>
          </a:xfrm>
          <a:prstGeom prst="rect">
            <a:avLst/>
          </a:prstGeom>
        </p:spPr>
        <p:txBody>
          <a:bodyPr wrap="none">
            <a:spAutoFit/>
          </a:bodyPr>
          <a:lstStyle/>
          <a:p>
            <a:r>
              <a:rPr lang="zh-CN" altLang="en-US" sz="2400" b="1" dirty="0" smtClean="0">
                <a:solidFill>
                  <a:srgbClr val="FF0000"/>
                </a:solidFill>
                <a:latin typeface="楷体" pitchFamily="49" charset="-122"/>
                <a:ea typeface="楷体" pitchFamily="49" charset="-122"/>
              </a:rPr>
              <a:t>支撑</a:t>
            </a:r>
            <a:endParaRPr lang="zh-CN" altLang="en-US" sz="2400" b="1" dirty="0">
              <a:solidFill>
                <a:srgbClr val="FF0000"/>
              </a:solidFill>
              <a:latin typeface="楷体" pitchFamily="49" charset="-122"/>
              <a:ea typeface="楷体" pitchFamily="49" charset="-122"/>
            </a:endParaRPr>
          </a:p>
        </p:txBody>
      </p:sp>
      <p:sp>
        <p:nvSpPr>
          <p:cNvPr id="13" name="AutoShape 3"/>
          <p:cNvSpPr>
            <a:spLocks noChangeArrowheads="1"/>
          </p:cNvSpPr>
          <p:nvPr/>
        </p:nvSpPr>
        <p:spPr bwMode="gray">
          <a:xfrm>
            <a:off x="2988246" y="3207960"/>
            <a:ext cx="504825" cy="576262"/>
          </a:xfrm>
          <a:prstGeom prst="chevron">
            <a:avLst>
              <a:gd name="adj" fmla="val 52514"/>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AutoShape 4"/>
          <p:cNvSpPr>
            <a:spLocks noChangeArrowheads="1"/>
          </p:cNvSpPr>
          <p:nvPr/>
        </p:nvSpPr>
        <p:spPr bwMode="gray">
          <a:xfrm rot="10800000">
            <a:off x="5795367" y="3207960"/>
            <a:ext cx="504825" cy="576262"/>
          </a:xfrm>
          <a:prstGeom prst="chevron">
            <a:avLst>
              <a:gd name="adj" fmla="val 52514"/>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5" name="组合 14"/>
          <p:cNvGrpSpPr/>
          <p:nvPr/>
        </p:nvGrpSpPr>
        <p:grpSpPr>
          <a:xfrm>
            <a:off x="1043273" y="2791509"/>
            <a:ext cx="1800000" cy="1275538"/>
            <a:chOff x="755650" y="1898650"/>
            <a:chExt cx="2160588" cy="2160588"/>
          </a:xfrm>
        </p:grpSpPr>
        <p:sp>
          <p:nvSpPr>
            <p:cNvPr id="16" name="Oval 10"/>
            <p:cNvSpPr>
              <a:spLocks noChangeArrowheads="1"/>
            </p:cNvSpPr>
            <p:nvPr/>
          </p:nvSpPr>
          <p:spPr bwMode="gray">
            <a:xfrm>
              <a:off x="755650" y="1898650"/>
              <a:ext cx="2160588" cy="2160588"/>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7" name="Oval 11"/>
            <p:cNvSpPr>
              <a:spLocks noChangeArrowheads="1"/>
            </p:cNvSpPr>
            <p:nvPr/>
          </p:nvSpPr>
          <p:spPr bwMode="gray">
            <a:xfrm>
              <a:off x="755650" y="1898650"/>
              <a:ext cx="2160588" cy="2160588"/>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8" name="Oval 12"/>
            <p:cNvSpPr>
              <a:spLocks noChangeArrowheads="1"/>
            </p:cNvSpPr>
            <p:nvPr/>
          </p:nvSpPr>
          <p:spPr bwMode="gray">
            <a:xfrm>
              <a:off x="896938" y="2039938"/>
              <a:ext cx="1878012" cy="1878012"/>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9" name="Oval 13"/>
            <p:cNvSpPr>
              <a:spLocks noChangeArrowheads="1"/>
            </p:cNvSpPr>
            <p:nvPr/>
          </p:nvSpPr>
          <p:spPr bwMode="gray">
            <a:xfrm>
              <a:off x="898525" y="2043113"/>
              <a:ext cx="1878013" cy="1878012"/>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0" name="Oval 14"/>
            <p:cNvSpPr>
              <a:spLocks noChangeArrowheads="1"/>
            </p:cNvSpPr>
            <p:nvPr/>
          </p:nvSpPr>
          <p:spPr bwMode="gray">
            <a:xfrm>
              <a:off x="990600" y="2133600"/>
              <a:ext cx="1690688" cy="169068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nvGrpSpPr>
            <p:cNvPr id="21" name="Group 15"/>
            <p:cNvGrpSpPr>
              <a:grpSpLocks/>
            </p:cNvGrpSpPr>
            <p:nvPr/>
          </p:nvGrpSpPr>
          <p:grpSpPr bwMode="auto">
            <a:xfrm>
              <a:off x="1017588" y="2159000"/>
              <a:ext cx="1636712" cy="1636713"/>
              <a:chOff x="4166" y="1706"/>
              <a:chExt cx="1252" cy="1252"/>
            </a:xfrm>
          </p:grpSpPr>
          <p:sp>
            <p:nvSpPr>
              <p:cNvPr id="22" name="Oval 1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3"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4" name="Oval 1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5" name="Oval 19"/>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grpSp>
        <p:nvGrpSpPr>
          <p:cNvPr id="26" name="组合 25"/>
          <p:cNvGrpSpPr/>
          <p:nvPr/>
        </p:nvGrpSpPr>
        <p:grpSpPr>
          <a:xfrm>
            <a:off x="3753792" y="2780929"/>
            <a:ext cx="1800000" cy="1275538"/>
            <a:chOff x="3492500" y="1905000"/>
            <a:chExt cx="2160588" cy="2160588"/>
          </a:xfrm>
        </p:grpSpPr>
        <p:sp>
          <p:nvSpPr>
            <p:cNvPr id="27" name="Oval 20"/>
            <p:cNvSpPr>
              <a:spLocks noChangeArrowheads="1"/>
            </p:cNvSpPr>
            <p:nvPr/>
          </p:nvSpPr>
          <p:spPr bwMode="gray">
            <a:xfrm>
              <a:off x="3492500" y="1905000"/>
              <a:ext cx="2160588" cy="216058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8" name="Oval 21"/>
            <p:cNvSpPr>
              <a:spLocks noChangeArrowheads="1"/>
            </p:cNvSpPr>
            <p:nvPr/>
          </p:nvSpPr>
          <p:spPr bwMode="gray">
            <a:xfrm>
              <a:off x="3492500" y="1905000"/>
              <a:ext cx="2160588" cy="2160588"/>
            </a:xfrm>
            <a:prstGeom prst="ellipse">
              <a:avLst/>
            </a:prstGeom>
            <a:gradFill rotWithShape="1">
              <a:gsLst>
                <a:gs pos="0">
                  <a:schemeClr val="accent1">
                    <a:alpha val="32001"/>
                  </a:schemeClr>
                </a:gs>
                <a:gs pos="100000">
                  <a:schemeClr val="accent1">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9" name="Oval 22"/>
            <p:cNvSpPr>
              <a:spLocks noChangeArrowheads="1"/>
            </p:cNvSpPr>
            <p:nvPr/>
          </p:nvSpPr>
          <p:spPr bwMode="gray">
            <a:xfrm>
              <a:off x="3633788" y="2046288"/>
              <a:ext cx="1878012" cy="1878012"/>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 name="Oval 23"/>
            <p:cNvSpPr>
              <a:spLocks noChangeArrowheads="1"/>
            </p:cNvSpPr>
            <p:nvPr/>
          </p:nvSpPr>
          <p:spPr bwMode="gray">
            <a:xfrm>
              <a:off x="3635375" y="2049463"/>
              <a:ext cx="1878013" cy="1878012"/>
            </a:xfrm>
            <a:prstGeom prst="ellipse">
              <a:avLst/>
            </a:prstGeom>
            <a:gradFill rotWithShape="1">
              <a:gsLst>
                <a:gs pos="0">
                  <a:schemeClr val="accent1">
                    <a:gamma/>
                    <a:shade val="63529"/>
                    <a:invGamma/>
                  </a:schemeClr>
                </a:gs>
                <a:gs pos="100000">
                  <a:schemeClr val="accent1">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1" name="Oval 24"/>
            <p:cNvSpPr>
              <a:spLocks noChangeArrowheads="1"/>
            </p:cNvSpPr>
            <p:nvPr/>
          </p:nvSpPr>
          <p:spPr bwMode="gray">
            <a:xfrm>
              <a:off x="3727450" y="2139950"/>
              <a:ext cx="1690688" cy="169068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nvGrpSpPr>
            <p:cNvPr id="32" name="Group 25"/>
            <p:cNvGrpSpPr>
              <a:grpSpLocks/>
            </p:cNvGrpSpPr>
            <p:nvPr/>
          </p:nvGrpSpPr>
          <p:grpSpPr bwMode="auto">
            <a:xfrm>
              <a:off x="3754438" y="2159000"/>
              <a:ext cx="1636712" cy="1636713"/>
              <a:chOff x="4166" y="1706"/>
              <a:chExt cx="1252" cy="1252"/>
            </a:xfrm>
          </p:grpSpPr>
          <p:sp>
            <p:nvSpPr>
              <p:cNvPr id="33" name="Oval 2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4" name="Oval 2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5" name="Oval 2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6" name="Oval 29"/>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grpSp>
        <p:nvGrpSpPr>
          <p:cNvPr id="37" name="组合 36"/>
          <p:cNvGrpSpPr/>
          <p:nvPr/>
        </p:nvGrpSpPr>
        <p:grpSpPr>
          <a:xfrm>
            <a:off x="6444208" y="2780928"/>
            <a:ext cx="1800000" cy="1275538"/>
            <a:chOff x="6227763" y="1905000"/>
            <a:chExt cx="2160587" cy="2160588"/>
          </a:xfrm>
        </p:grpSpPr>
        <p:sp>
          <p:nvSpPr>
            <p:cNvPr id="38" name="Oval 5"/>
            <p:cNvSpPr>
              <a:spLocks noChangeArrowheads="1"/>
            </p:cNvSpPr>
            <p:nvPr/>
          </p:nvSpPr>
          <p:spPr bwMode="gray">
            <a:xfrm>
              <a:off x="6227763" y="1905000"/>
              <a:ext cx="2160587" cy="21605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9" name="Oval 6"/>
            <p:cNvSpPr>
              <a:spLocks noChangeArrowheads="1"/>
            </p:cNvSpPr>
            <p:nvPr/>
          </p:nvSpPr>
          <p:spPr bwMode="gray">
            <a:xfrm>
              <a:off x="6227763" y="1905000"/>
              <a:ext cx="2160587" cy="2160588"/>
            </a:xfrm>
            <a:prstGeom prst="ellipse">
              <a:avLst/>
            </a:prstGeom>
            <a:gradFill rotWithShape="1">
              <a:gsLst>
                <a:gs pos="0">
                  <a:schemeClr val="hlink">
                    <a:alpha val="32001"/>
                  </a:schemeClr>
                </a:gs>
                <a:gs pos="100000">
                  <a:schemeClr va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40" name="Oval 7"/>
            <p:cNvSpPr>
              <a:spLocks noChangeArrowheads="1"/>
            </p:cNvSpPr>
            <p:nvPr/>
          </p:nvSpPr>
          <p:spPr bwMode="gray">
            <a:xfrm>
              <a:off x="6369050" y="2046288"/>
              <a:ext cx="1878013" cy="187801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41" name="Oval 8"/>
            <p:cNvSpPr>
              <a:spLocks noChangeArrowheads="1"/>
            </p:cNvSpPr>
            <p:nvPr/>
          </p:nvSpPr>
          <p:spPr bwMode="gray">
            <a:xfrm>
              <a:off x="6400800" y="2057400"/>
              <a:ext cx="1878013" cy="1878013"/>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42" name="Oval 9"/>
            <p:cNvSpPr>
              <a:spLocks noChangeArrowheads="1"/>
            </p:cNvSpPr>
            <p:nvPr/>
          </p:nvSpPr>
          <p:spPr bwMode="gray">
            <a:xfrm>
              <a:off x="6470650" y="2139950"/>
              <a:ext cx="1690688" cy="169068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nvGrpSpPr>
            <p:cNvPr id="43" name="Group 30"/>
            <p:cNvGrpSpPr>
              <a:grpSpLocks/>
            </p:cNvGrpSpPr>
            <p:nvPr/>
          </p:nvGrpSpPr>
          <p:grpSpPr bwMode="auto">
            <a:xfrm>
              <a:off x="6500813" y="2159000"/>
              <a:ext cx="1636712" cy="1636713"/>
              <a:chOff x="4166" y="1706"/>
              <a:chExt cx="1252" cy="1252"/>
            </a:xfrm>
          </p:grpSpPr>
          <p:sp>
            <p:nvSpPr>
              <p:cNvPr id="44" name="Oval 31"/>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5" name="Oval 32"/>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6" name="Oval 33"/>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7" name="Oval 34"/>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sp>
        <p:nvSpPr>
          <p:cNvPr id="48" name="AutoShape 36"/>
          <p:cNvSpPr>
            <a:spLocks noChangeArrowheads="1"/>
          </p:cNvSpPr>
          <p:nvPr/>
        </p:nvSpPr>
        <p:spPr bwMode="auto">
          <a:xfrm>
            <a:off x="3385295" y="4149080"/>
            <a:ext cx="2482849" cy="1801465"/>
          </a:xfrm>
          <a:prstGeom prst="roundRect">
            <a:avLst>
              <a:gd name="adj" fmla="val 20518"/>
            </a:avLst>
          </a:prstGeom>
          <a:noFill/>
          <a:ln w="38100" algn="ctr">
            <a:solidFill>
              <a:schemeClr val="tx1"/>
            </a:solidFill>
            <a:round/>
            <a:headEnd/>
            <a:tailEnd/>
          </a:ln>
          <a:effectLst/>
          <a:extLst>
            <a:ext uri="{909E8E84-426E-40DD-AFC4-6F175D3DCCD1}">
              <a14:hiddenFill xmlns:a14="http://schemas.microsoft.com/office/drawing/2010/main">
                <a:gradFill rotWithShape="1">
                  <a:gsLst>
                    <a:gs pos="0">
                      <a:schemeClr val="bg1"/>
                    </a:gs>
                    <a:gs pos="100000">
                      <a:schemeClr val="bg1">
                        <a:gamma/>
                        <a:shade val="46275"/>
                        <a:invGamma/>
                      </a:schemeClr>
                    </a:gs>
                  </a:gsLst>
                  <a:lin ang="0" scaled="1"/>
                </a:gradFill>
              </a14:hiddenFill>
            </a:ext>
            <a:ext uri="{AF507438-7753-43E0-B8FC-AC1667EBCBE1}">
              <a14:hiddenEffects xmlns:a14="http://schemas.microsoft.com/office/drawing/2010/main">
                <a:effectLst>
                  <a:outerShdw dist="63500" dir="3187806" algn="ctr" rotWithShape="0">
                    <a:srgbClr val="001D3A"/>
                  </a:outerShdw>
                </a:effectLst>
              </a14:hiddenEffects>
            </a:ext>
          </a:extLst>
        </p:spPr>
        <p:txBody>
          <a:bodyPr wrap="square" anchor="t" anchorCtr="0"/>
          <a:lstStyle/>
          <a:p>
            <a:pPr eaLnBrk="0" hangingPunct="0"/>
            <a:r>
              <a:rPr lang="zh-CN" altLang="en-US" sz="2000" dirty="0" smtClean="0">
                <a:latin typeface="楷体" pitchFamily="49" charset="-122"/>
                <a:ea typeface="楷体" pitchFamily="49" charset="-122"/>
              </a:rPr>
              <a:t>用来检测、阻止攻击，或者从攻击状态恢复到正常状态的</a:t>
            </a:r>
            <a:r>
              <a:rPr lang="zh-CN" altLang="en-US" sz="2000" b="1" dirty="0" smtClean="0">
                <a:solidFill>
                  <a:srgbClr val="FF0000"/>
                </a:solidFill>
                <a:latin typeface="楷体" pitchFamily="49" charset="-122"/>
                <a:ea typeface="楷体" pitchFamily="49" charset="-122"/>
              </a:rPr>
              <a:t>过程</a:t>
            </a:r>
            <a:r>
              <a:rPr lang="zh-CN" altLang="en-US" sz="2000" dirty="0" smtClean="0">
                <a:latin typeface="楷体" pitchFamily="49" charset="-122"/>
                <a:ea typeface="楷体" pitchFamily="49" charset="-122"/>
              </a:rPr>
              <a:t>，或实现该过程的</a:t>
            </a:r>
            <a:r>
              <a:rPr lang="zh-CN" altLang="en-US" sz="2000" b="1" dirty="0" smtClean="0">
                <a:solidFill>
                  <a:srgbClr val="FF0000"/>
                </a:solidFill>
                <a:latin typeface="楷体" pitchFamily="49" charset="-122"/>
                <a:ea typeface="楷体" pitchFamily="49" charset="-122"/>
              </a:rPr>
              <a:t>设备</a:t>
            </a:r>
            <a:endParaRPr lang="zh-CN" altLang="en-US" sz="2000" b="1" dirty="0">
              <a:solidFill>
                <a:srgbClr val="FF0000"/>
              </a:solidFill>
              <a:latin typeface="楷体" pitchFamily="49" charset="-122"/>
              <a:ea typeface="楷体" pitchFamily="49" charset="-122"/>
            </a:endParaRPr>
          </a:p>
        </p:txBody>
      </p:sp>
      <p:sp>
        <p:nvSpPr>
          <p:cNvPr id="49" name="AutoShape 37"/>
          <p:cNvSpPr>
            <a:spLocks noChangeArrowheads="1"/>
          </p:cNvSpPr>
          <p:nvPr/>
        </p:nvSpPr>
        <p:spPr bwMode="auto">
          <a:xfrm>
            <a:off x="6313236" y="4149080"/>
            <a:ext cx="2057400" cy="1801465"/>
          </a:xfrm>
          <a:prstGeom prst="roundRect">
            <a:avLst>
              <a:gd name="adj" fmla="val 19881"/>
            </a:avLst>
          </a:prstGeom>
          <a:noFill/>
          <a:ln w="38100" algn="ctr">
            <a:solidFill>
              <a:schemeClr val="tx1"/>
            </a:solidFill>
            <a:round/>
            <a:headEnd/>
            <a:tailEnd/>
          </a:ln>
          <a:effectLst/>
          <a:extLst>
            <a:ext uri="{909E8E84-426E-40DD-AFC4-6F175D3DCCD1}">
              <a14:hiddenFill xmlns:a14="http://schemas.microsoft.com/office/drawing/2010/main">
                <a:gradFill rotWithShape="1">
                  <a:gsLst>
                    <a:gs pos="0">
                      <a:schemeClr val="bg1"/>
                    </a:gs>
                    <a:gs pos="100000">
                      <a:schemeClr val="bg1">
                        <a:gamma/>
                        <a:shade val="46275"/>
                        <a:invGamma/>
                      </a:schemeClr>
                    </a:gs>
                  </a:gsLst>
                  <a:lin ang="0" scaled="1"/>
                </a:gradFill>
              </a14:hiddenFill>
            </a:ext>
            <a:ext uri="{AF507438-7753-43E0-B8FC-AC1667EBCBE1}">
              <a14:hiddenEffects xmlns:a14="http://schemas.microsoft.com/office/drawing/2010/main">
                <a:effectLst>
                  <a:outerShdw dist="63500" dir="3187806" algn="ctr" rotWithShape="0">
                    <a:srgbClr val="001D3A"/>
                  </a:outerShdw>
                </a:effectLst>
              </a14:hiddenEffects>
            </a:ext>
          </a:extLst>
        </p:spPr>
        <p:txBody>
          <a:bodyPr wrap="square" anchor="t" anchorCtr="0"/>
          <a:lstStyle/>
          <a:p>
            <a:pPr algn="just"/>
            <a:r>
              <a:rPr lang="zh-CN" altLang="en-US" sz="2000" dirty="0">
                <a:latin typeface="楷体" pitchFamily="49" charset="-122"/>
                <a:ea typeface="楷体" pitchFamily="49" charset="-122"/>
              </a:rPr>
              <a:t>加强数据处理</a:t>
            </a:r>
            <a:r>
              <a:rPr lang="en-US" altLang="zh-CN" sz="2000" dirty="0">
                <a:latin typeface="楷体" pitchFamily="49" charset="-122"/>
                <a:ea typeface="楷体" pitchFamily="49" charset="-122"/>
              </a:rPr>
              <a:t>/</a:t>
            </a:r>
            <a:r>
              <a:rPr lang="zh-CN" altLang="en-US" sz="2000" dirty="0" smtClean="0">
                <a:latin typeface="楷体" pitchFamily="49" charset="-122"/>
                <a:ea typeface="楷体" pitchFamily="49" charset="-122"/>
              </a:rPr>
              <a:t>传输</a:t>
            </a:r>
            <a:r>
              <a:rPr lang="en-US" altLang="zh-CN" sz="2000" dirty="0" smtClean="0">
                <a:latin typeface="楷体" pitchFamily="49" charset="-122"/>
                <a:ea typeface="楷体" pitchFamily="49" charset="-122"/>
              </a:rPr>
              <a:t>/</a:t>
            </a:r>
            <a:r>
              <a:rPr lang="zh-CN" altLang="en-US" sz="2000" dirty="0">
                <a:latin typeface="楷体" pitchFamily="49" charset="-122"/>
                <a:ea typeface="楷体" pitchFamily="49" charset="-122"/>
              </a:rPr>
              <a:t>存储系统的安全性</a:t>
            </a:r>
            <a:r>
              <a:rPr lang="zh-CN" altLang="en-US" sz="2000" dirty="0" smtClean="0">
                <a:latin typeface="楷体" pitchFamily="49" charset="-122"/>
                <a:ea typeface="楷体" pitchFamily="49" charset="-122"/>
              </a:rPr>
              <a:t>的</a:t>
            </a:r>
            <a:r>
              <a:rPr lang="zh-CN" altLang="en-US" sz="2000" b="1" dirty="0" smtClean="0">
                <a:solidFill>
                  <a:srgbClr val="FF0000"/>
                </a:solidFill>
                <a:latin typeface="楷体" pitchFamily="49" charset="-122"/>
                <a:ea typeface="楷体" pitchFamily="49" charset="-122"/>
              </a:rPr>
              <a:t>具体处理</a:t>
            </a:r>
            <a:r>
              <a:rPr lang="zh-CN" altLang="en-US" sz="2000" b="1" dirty="0">
                <a:solidFill>
                  <a:srgbClr val="FF0000"/>
                </a:solidFill>
                <a:latin typeface="楷体" pitchFamily="49" charset="-122"/>
                <a:ea typeface="楷体" pitchFamily="49" charset="-122"/>
              </a:rPr>
              <a:t>过程和措施</a:t>
            </a:r>
          </a:p>
        </p:txBody>
      </p:sp>
      <p:sp>
        <p:nvSpPr>
          <p:cNvPr id="50" name="Text Box 38"/>
          <p:cNvSpPr txBox="1">
            <a:spLocks noChangeArrowheads="1"/>
          </p:cNvSpPr>
          <p:nvPr/>
        </p:nvSpPr>
        <p:spPr bwMode="gray">
          <a:xfrm>
            <a:off x="1162838" y="3278842"/>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rgbClr val="000000"/>
                </a:solidFill>
                <a:ea typeface="宋体" charset="-122"/>
              </a:rPr>
              <a:t>安全性攻击</a:t>
            </a:r>
            <a:endParaRPr lang="en-US" altLang="zh-CN" sz="2000" b="1" dirty="0">
              <a:solidFill>
                <a:srgbClr val="000000"/>
              </a:solidFill>
              <a:ea typeface="宋体" charset="-122"/>
            </a:endParaRPr>
          </a:p>
        </p:txBody>
      </p:sp>
      <p:sp>
        <p:nvSpPr>
          <p:cNvPr id="51" name="Text Box 39"/>
          <p:cNvSpPr txBox="1">
            <a:spLocks noChangeArrowheads="1"/>
          </p:cNvSpPr>
          <p:nvPr/>
        </p:nvSpPr>
        <p:spPr bwMode="gray">
          <a:xfrm>
            <a:off x="4045827" y="3296036"/>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rgbClr val="000000"/>
                </a:solidFill>
                <a:ea typeface="宋体" charset="-122"/>
              </a:rPr>
              <a:t>安全服务</a:t>
            </a:r>
            <a:endParaRPr lang="en-US" altLang="zh-CN" sz="2000" b="1" dirty="0">
              <a:solidFill>
                <a:srgbClr val="000000"/>
              </a:solidFill>
              <a:ea typeface="宋体" charset="-122"/>
            </a:endParaRPr>
          </a:p>
        </p:txBody>
      </p:sp>
      <p:sp>
        <p:nvSpPr>
          <p:cNvPr id="52" name="Text Box 40"/>
          <p:cNvSpPr txBox="1">
            <a:spLocks noChangeArrowheads="1"/>
          </p:cNvSpPr>
          <p:nvPr/>
        </p:nvSpPr>
        <p:spPr bwMode="gray">
          <a:xfrm>
            <a:off x="6777866" y="3285454"/>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rgbClr val="000000"/>
                </a:solidFill>
                <a:ea typeface="宋体" charset="-122"/>
              </a:rPr>
              <a:t>安全机制</a:t>
            </a:r>
            <a:endParaRPr lang="en-US" altLang="zh-CN" sz="2000" b="1" dirty="0">
              <a:solidFill>
                <a:srgbClr val="000000"/>
              </a:solidFill>
              <a:ea typeface="宋体" charset="-122"/>
            </a:endParaRPr>
          </a:p>
        </p:txBody>
      </p:sp>
      <p:sp>
        <p:nvSpPr>
          <p:cNvPr id="53" name="AutoShape 37"/>
          <p:cNvSpPr>
            <a:spLocks noChangeArrowheads="1"/>
          </p:cNvSpPr>
          <p:nvPr/>
        </p:nvSpPr>
        <p:spPr bwMode="auto">
          <a:xfrm>
            <a:off x="899592" y="4149080"/>
            <a:ext cx="2057400" cy="1153393"/>
          </a:xfrm>
          <a:prstGeom prst="roundRect">
            <a:avLst>
              <a:gd name="adj" fmla="val 19881"/>
            </a:avLst>
          </a:prstGeom>
          <a:noFill/>
          <a:ln w="38100" algn="ctr">
            <a:solidFill>
              <a:schemeClr val="tx1"/>
            </a:solidFill>
            <a:round/>
            <a:headEnd/>
            <a:tailEnd/>
          </a:ln>
          <a:effectLst/>
          <a:extLst>
            <a:ext uri="{909E8E84-426E-40DD-AFC4-6F175D3DCCD1}">
              <a14:hiddenFill xmlns:a14="http://schemas.microsoft.com/office/drawing/2010/main">
                <a:gradFill rotWithShape="1">
                  <a:gsLst>
                    <a:gs pos="0">
                      <a:schemeClr val="bg1"/>
                    </a:gs>
                    <a:gs pos="100000">
                      <a:schemeClr val="bg1">
                        <a:gamma/>
                        <a:shade val="46275"/>
                        <a:invGamma/>
                      </a:schemeClr>
                    </a:gs>
                  </a:gsLst>
                  <a:lin ang="0" scaled="1"/>
                </a:gradFill>
              </a14:hiddenFill>
            </a:ext>
            <a:ext uri="{AF507438-7753-43E0-B8FC-AC1667EBCBE1}">
              <a14:hiddenEffects xmlns:a14="http://schemas.microsoft.com/office/drawing/2010/main">
                <a:effectLst>
                  <a:outerShdw dist="63500" dir="3187806" algn="ctr" rotWithShape="0">
                    <a:srgbClr val="001D3A"/>
                  </a:outerShdw>
                </a:effectLst>
              </a14:hiddenEffects>
            </a:ext>
          </a:extLst>
        </p:spPr>
        <p:txBody>
          <a:bodyPr wrap="square" anchor="t" anchorCtr="0"/>
          <a:lstStyle/>
          <a:p>
            <a:pPr algn="just"/>
            <a:r>
              <a:rPr lang="zh-CN" altLang="en-US" sz="2000" dirty="0">
                <a:latin typeface="楷体" pitchFamily="49" charset="-122"/>
                <a:ea typeface="楷体" pitchFamily="49" charset="-122"/>
              </a:rPr>
              <a:t>任何危及信息系统安全</a:t>
            </a:r>
            <a:r>
              <a:rPr lang="zh-CN" altLang="en-US" sz="2000" dirty="0" smtClean="0">
                <a:latin typeface="楷体" pitchFamily="49" charset="-122"/>
                <a:ea typeface="楷体" pitchFamily="49" charset="-122"/>
              </a:rPr>
              <a:t>的</a:t>
            </a:r>
            <a:r>
              <a:rPr lang="zh-CN" altLang="en-US" sz="2000" b="1" dirty="0" smtClean="0">
                <a:solidFill>
                  <a:srgbClr val="FF0000"/>
                </a:solidFill>
                <a:latin typeface="楷体" pitchFamily="49" charset="-122"/>
                <a:ea typeface="楷体" pitchFamily="49" charset="-122"/>
              </a:rPr>
              <a:t>行为</a:t>
            </a:r>
            <a:endParaRPr lang="zh-CN" altLang="en-US" sz="2000" b="1" dirty="0">
              <a:solidFill>
                <a:srgbClr val="FF0000"/>
              </a:solidFill>
              <a:latin typeface="楷体" pitchFamily="49" charset="-122"/>
              <a:ea typeface="楷体" pitchFamily="49" charset="-122"/>
            </a:endParaRPr>
          </a:p>
        </p:txBody>
      </p:sp>
      <p:sp>
        <p:nvSpPr>
          <p:cNvPr id="5" name="矩形 4"/>
          <p:cNvSpPr/>
          <p:nvPr/>
        </p:nvSpPr>
        <p:spPr>
          <a:xfrm>
            <a:off x="2771800" y="6021288"/>
            <a:ext cx="3528392" cy="400110"/>
          </a:xfrm>
          <a:prstGeom prst="rect">
            <a:avLst/>
          </a:prstGeom>
        </p:spPr>
        <p:txBody>
          <a:bodyPr wrap="square">
            <a:spAutoFit/>
          </a:bodyPr>
          <a:lstStyle/>
          <a:p>
            <a:pPr marL="0" lvl="1"/>
            <a:r>
              <a:rPr lang="zh-CN" altLang="en-US" sz="2000" b="1" dirty="0" smtClean="0">
                <a:solidFill>
                  <a:srgbClr val="FF0000"/>
                </a:solidFill>
              </a:rPr>
              <a:t>安全机制多以</a:t>
            </a:r>
            <a:r>
              <a:rPr lang="zh-CN" altLang="en-US" sz="2000" b="1" dirty="0">
                <a:solidFill>
                  <a:srgbClr val="FF0000"/>
                </a:solidFill>
              </a:rPr>
              <a:t>密码技术为基础</a:t>
            </a:r>
            <a:endParaRPr lang="en-US" altLang="zh-CN" sz="2000" b="1" dirty="0">
              <a:solidFill>
                <a:srgbClr val="FF0000"/>
              </a:solidFill>
            </a:endParaRPr>
          </a:p>
        </p:txBody>
      </p:sp>
      <p:sp>
        <p:nvSpPr>
          <p:cNvPr id="54" name="流程图: 合并 5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034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repeatCount="indefinite" fill="hold" grpId="0" nodeType="withEffect">
                                  <p:stCondLst>
                                    <p:cond delay="0"/>
                                  </p:stCondLst>
                                  <p:endCondLst>
                                    <p:cond evt="onNext" delay="0">
                                      <p:tgtEl>
                                        <p:sldTgt/>
                                      </p:tgtEl>
                                    </p:cond>
                                  </p:end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par>
                                <p:cTn id="10" presetID="30" presetClass="emph" presetSubtype="0" repeatCount="indefinite" grpId="0" nodeType="withEffect">
                                  <p:stCondLst>
                                    <p:cond delay="0"/>
                                  </p:stCondLst>
                                  <p:endCondLst>
                                    <p:cond evt="onNext" delay="0">
                                      <p:tgtEl>
                                        <p:sldTgt/>
                                      </p:tgtEl>
                                    </p:cond>
                                  </p:endCondLst>
                                  <p:childTnLst>
                                    <p:animClr clrSpc="hsl" dir="cw">
                                      <p:cBhvr override="childStyle">
                                        <p:cTn id="11" dur="500" fill="hold"/>
                                        <p:tgtEl>
                                          <p:spTgt spid="14"/>
                                        </p:tgtEl>
                                        <p:attrNameLst>
                                          <p:attrName>style.color</p:attrName>
                                        </p:attrNameLst>
                                      </p:cBhvr>
                                      <p:by>
                                        <p:hsl h="0" s="12549" l="25098"/>
                                      </p:by>
                                    </p:animClr>
                                    <p:animClr clrSpc="hsl" dir="cw">
                                      <p:cBhvr>
                                        <p:cTn id="12" dur="500" fill="hold"/>
                                        <p:tgtEl>
                                          <p:spTgt spid="14"/>
                                        </p:tgtEl>
                                        <p:attrNameLst>
                                          <p:attrName>fillcolor</p:attrName>
                                        </p:attrNameLst>
                                      </p:cBhvr>
                                      <p:by>
                                        <p:hsl h="0" s="12549" l="25098"/>
                                      </p:by>
                                    </p:animClr>
                                    <p:animClr clrSpc="hsl" dir="cw">
                                      <p:cBhvr>
                                        <p:cTn id="13" dur="500" fill="hold"/>
                                        <p:tgtEl>
                                          <p:spTgt spid="14"/>
                                        </p:tgtEl>
                                        <p:attrNameLst>
                                          <p:attrName>stroke.color</p:attrName>
                                        </p:attrNameLst>
                                      </p:cBhvr>
                                      <p:by>
                                        <p:hsl h="0" s="12549" l="25098"/>
                                      </p:by>
                                    </p:animClr>
                                    <p:set>
                                      <p:cBhvr>
                                        <p:cTn id="14" dur="500" fill="hold"/>
                                        <p:tgtEl>
                                          <p:spTgt spid="14"/>
                                        </p:tgtEl>
                                        <p:attrNameLst>
                                          <p:attrName>fill.type</p:attrName>
                                        </p:attrNameLst>
                                      </p:cBhvr>
                                      <p:to>
                                        <p:strVal val="solid"/>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网络安全模型</a:t>
            </a:r>
            <a:endParaRPr lang="zh-CN" altLang="en-US" dirty="0"/>
          </a:p>
        </p:txBody>
      </p:sp>
      <p:sp>
        <p:nvSpPr>
          <p:cNvPr id="3" name="内容占位符 2"/>
          <p:cNvSpPr>
            <a:spLocks noGrp="1"/>
          </p:cNvSpPr>
          <p:nvPr>
            <p:ph idx="1"/>
          </p:nvPr>
        </p:nvSpPr>
        <p:spPr>
          <a:xfrm>
            <a:off x="457200" y="4871544"/>
            <a:ext cx="7715200" cy="1453055"/>
          </a:xfrm>
        </p:spPr>
        <p:txBody>
          <a:bodyPr/>
          <a:lstStyle/>
          <a:p>
            <a:r>
              <a:rPr lang="zh-CN" altLang="en-US" dirty="0"/>
              <a:t>密码学</a:t>
            </a:r>
            <a:r>
              <a:rPr lang="zh-CN" altLang="en-US" dirty="0" smtClean="0"/>
              <a:t>是</a:t>
            </a:r>
            <a:r>
              <a:rPr lang="zh-CN" altLang="en-US" dirty="0"/>
              <a:t>下列</a:t>
            </a:r>
            <a:r>
              <a:rPr lang="zh-CN" altLang="en-US" dirty="0" smtClean="0"/>
              <a:t>问题</a:t>
            </a:r>
            <a:r>
              <a:rPr lang="zh-CN" altLang="en-US" dirty="0"/>
              <a:t>的基础</a:t>
            </a:r>
          </a:p>
          <a:p>
            <a:pPr lvl="1"/>
            <a:r>
              <a:rPr lang="zh-CN" altLang="en-US" dirty="0" smtClean="0"/>
              <a:t>安全相关变换，产生</a:t>
            </a:r>
            <a:r>
              <a:rPr lang="zh-CN" altLang="en-US" dirty="0"/>
              <a:t>秘密，保存秘密，传输秘密</a:t>
            </a:r>
            <a:r>
              <a:rPr lang="zh-CN" altLang="en-US" dirty="0" smtClean="0"/>
              <a:t>，多方协议，</a:t>
            </a:r>
            <a:r>
              <a:rPr lang="en-US" altLang="zh-CN" dirty="0"/>
              <a:t>……</a:t>
            </a:r>
          </a:p>
        </p:txBody>
      </p:sp>
      <p:sp>
        <p:nvSpPr>
          <p:cNvPr id="6" name="矩形 5"/>
          <p:cNvSpPr/>
          <p:nvPr/>
        </p:nvSpPr>
        <p:spPr>
          <a:xfrm>
            <a:off x="2039750" y="2770098"/>
            <a:ext cx="214314" cy="857256"/>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968972" y="2770098"/>
            <a:ext cx="214314" cy="857256"/>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圆柱形 8"/>
          <p:cNvSpPr/>
          <p:nvPr/>
        </p:nvSpPr>
        <p:spPr>
          <a:xfrm rot="16200000">
            <a:off x="4397204" y="1341338"/>
            <a:ext cx="285752" cy="3714776"/>
          </a:xfrm>
          <a:prstGeom prst="can">
            <a:avLst>
              <a:gd name="adj" fmla="val 40851"/>
            </a:avLst>
          </a:prstGeom>
          <a:gradFill>
            <a:gsLst>
              <a:gs pos="0">
                <a:schemeClr val="accent6">
                  <a:lumMod val="50000"/>
                </a:schemeClr>
              </a:gs>
              <a:gs pos="17999">
                <a:schemeClr val="accent6">
                  <a:lumMod val="75000"/>
                </a:schemeClr>
              </a:gs>
              <a:gs pos="36000">
                <a:schemeClr val="accent6">
                  <a:lumMod val="60000"/>
                  <a:lumOff val="40000"/>
                </a:schemeClr>
              </a:gs>
              <a:gs pos="72000">
                <a:schemeClr val="bg1">
                  <a:lumMod val="95000"/>
                </a:schemeClr>
              </a:gs>
              <a:gs pos="83000">
                <a:schemeClr val="accent6">
                  <a:lumMod val="60000"/>
                  <a:lumOff val="40000"/>
                </a:schemeClr>
              </a:gs>
              <a:gs pos="100000">
                <a:schemeClr val="accent6">
                  <a:lumMod val="50000"/>
                </a:schemeClr>
              </a:gs>
            </a:gsLst>
            <a:lin ang="108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a:off x="1611122" y="2912974"/>
            <a:ext cx="428628"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611122" y="3484478"/>
            <a:ext cx="428628"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7183286" y="2984412"/>
            <a:ext cx="428628"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7183286" y="3484478"/>
            <a:ext cx="428628" cy="1588"/>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3"/>
            <a:endCxn id="9" idx="1"/>
          </p:cNvCxnSpPr>
          <p:nvPr/>
        </p:nvCxnSpPr>
        <p:spPr>
          <a:xfrm>
            <a:off x="2254064" y="3198726"/>
            <a:ext cx="428628"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3"/>
            <a:endCxn id="7" idx="1"/>
          </p:cNvCxnSpPr>
          <p:nvPr/>
        </p:nvCxnSpPr>
        <p:spPr>
          <a:xfrm>
            <a:off x="6397468" y="3198726"/>
            <a:ext cx="571504"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4290841" y="3805155"/>
            <a:ext cx="642942" cy="158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rot="5400000">
            <a:off x="4171224" y="2484346"/>
            <a:ext cx="858050" cy="79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rot="10800000" flipV="1">
            <a:off x="2396940" y="2055717"/>
            <a:ext cx="1500198" cy="28575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97336" y="2055718"/>
            <a:ext cx="1571636" cy="28575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68180" y="2698660"/>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消息</a:t>
            </a:r>
            <a:endParaRPr lang="zh-CN" altLang="en-US" dirty="0">
              <a:latin typeface="微软雅黑" panose="020B0503020204020204" pitchFamily="34" charset="-122"/>
              <a:ea typeface="微软雅黑" panose="020B0503020204020204" pitchFamily="34" charset="-122"/>
            </a:endParaRPr>
          </a:p>
        </p:txBody>
      </p:sp>
      <p:sp>
        <p:nvSpPr>
          <p:cNvPr id="35" name="TextBox 34"/>
          <p:cNvSpPr txBox="1"/>
          <p:nvPr/>
        </p:nvSpPr>
        <p:spPr>
          <a:xfrm>
            <a:off x="7611914" y="2770098"/>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消息</a:t>
            </a:r>
            <a:endParaRPr lang="zh-CN" altLang="en-US" dirty="0">
              <a:latin typeface="微软雅黑" panose="020B0503020204020204" pitchFamily="34" charset="-122"/>
              <a:ea typeface="微软雅黑" panose="020B0503020204020204" pitchFamily="34" charset="-122"/>
            </a:endParaRPr>
          </a:p>
        </p:txBody>
      </p:sp>
      <p:sp>
        <p:nvSpPr>
          <p:cNvPr id="36" name="TextBox 35"/>
          <p:cNvSpPr txBox="1"/>
          <p:nvPr/>
        </p:nvSpPr>
        <p:spPr>
          <a:xfrm>
            <a:off x="539552" y="3270164"/>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秘密信息</a:t>
            </a:r>
            <a:endParaRPr lang="zh-CN" altLang="en-US" b="1" dirty="0">
              <a:latin typeface="微软雅黑" panose="020B0503020204020204" pitchFamily="34" charset="-122"/>
              <a:ea typeface="微软雅黑" panose="020B0503020204020204" pitchFamily="34" charset="-122"/>
            </a:endParaRPr>
          </a:p>
        </p:txBody>
      </p:sp>
      <p:sp>
        <p:nvSpPr>
          <p:cNvPr id="37" name="TextBox 36"/>
          <p:cNvSpPr txBox="1"/>
          <p:nvPr/>
        </p:nvSpPr>
        <p:spPr>
          <a:xfrm>
            <a:off x="7611914" y="3270164"/>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秘密信息</a:t>
            </a:r>
            <a:endParaRPr lang="zh-CN" altLang="en-US" b="1" dirty="0">
              <a:latin typeface="微软雅黑" panose="020B0503020204020204" pitchFamily="34" charset="-122"/>
              <a:ea typeface="微软雅黑" panose="020B0503020204020204" pitchFamily="34" charset="-122"/>
            </a:endParaRPr>
          </a:p>
        </p:txBody>
      </p:sp>
      <p:sp>
        <p:nvSpPr>
          <p:cNvPr id="38" name="TextBox 37"/>
          <p:cNvSpPr txBox="1"/>
          <p:nvPr/>
        </p:nvSpPr>
        <p:spPr>
          <a:xfrm>
            <a:off x="1398784" y="3770230"/>
            <a:ext cx="1569660"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安全相关变换</a:t>
            </a:r>
            <a:endParaRPr lang="zh-CN" altLang="en-US" b="1" dirty="0">
              <a:latin typeface="微软雅黑" panose="020B0503020204020204" pitchFamily="34" charset="-122"/>
              <a:ea typeface="微软雅黑" panose="020B0503020204020204" pitchFamily="34" charset="-122"/>
            </a:endParaRPr>
          </a:p>
        </p:txBody>
      </p:sp>
      <p:sp>
        <p:nvSpPr>
          <p:cNvPr id="39" name="TextBox 38"/>
          <p:cNvSpPr txBox="1"/>
          <p:nvPr/>
        </p:nvSpPr>
        <p:spPr>
          <a:xfrm>
            <a:off x="6254592" y="3698792"/>
            <a:ext cx="1569660"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安全相关变换</a:t>
            </a:r>
            <a:endParaRPr lang="zh-CN" altLang="en-US" b="1" dirty="0">
              <a:latin typeface="微软雅黑" panose="020B0503020204020204" pitchFamily="34" charset="-122"/>
              <a:ea typeface="微软雅黑" panose="020B0503020204020204" pitchFamily="34" charset="-122"/>
            </a:endParaRPr>
          </a:p>
        </p:txBody>
      </p:sp>
      <p:sp>
        <p:nvSpPr>
          <p:cNvPr id="40" name="TextBox 39"/>
          <p:cNvSpPr txBox="1"/>
          <p:nvPr/>
        </p:nvSpPr>
        <p:spPr>
          <a:xfrm>
            <a:off x="3175206" y="1412776"/>
            <a:ext cx="2954656" cy="646331"/>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可信第三方</a:t>
            </a:r>
            <a:r>
              <a:rPr lang="en-US" altLang="zh-CN" dirty="0" smtClean="0">
                <a:latin typeface="微软雅黑" panose="020B0503020204020204" pitchFamily="34" charset="-122"/>
                <a:ea typeface="微软雅黑" panose="020B0503020204020204" pitchFamily="34" charset="-122"/>
              </a:rPr>
              <a:t>Trent</a:t>
            </a:r>
          </a:p>
          <a:p>
            <a:pPr algn="ct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分配秘密信息、仲裁</a:t>
            </a:r>
            <a:r>
              <a:rPr lang="en-US" altLang="zh-CN" b="1"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9" name="TextBox 48"/>
          <p:cNvSpPr txBox="1"/>
          <p:nvPr/>
        </p:nvSpPr>
        <p:spPr>
          <a:xfrm>
            <a:off x="1841342" y="2348880"/>
            <a:ext cx="71526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Alice</a:t>
            </a:r>
            <a:endParaRPr lang="zh-CN" altLang="en-US" dirty="0">
              <a:latin typeface="微软雅黑" panose="020B0503020204020204" pitchFamily="34" charset="-122"/>
              <a:ea typeface="微软雅黑" panose="020B0503020204020204" pitchFamily="34" charset="-122"/>
            </a:endParaRPr>
          </a:p>
        </p:txBody>
      </p:sp>
      <p:sp>
        <p:nvSpPr>
          <p:cNvPr id="50" name="TextBox 49"/>
          <p:cNvSpPr txBox="1"/>
          <p:nvPr/>
        </p:nvSpPr>
        <p:spPr>
          <a:xfrm>
            <a:off x="6790923" y="2348880"/>
            <a:ext cx="623889"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Bob</a:t>
            </a:r>
          </a:p>
        </p:txBody>
      </p:sp>
      <p:sp>
        <p:nvSpPr>
          <p:cNvPr id="53" name="TextBox 52"/>
          <p:cNvSpPr txBox="1"/>
          <p:nvPr/>
        </p:nvSpPr>
        <p:spPr>
          <a:xfrm>
            <a:off x="4182890" y="4186692"/>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攻击者</a:t>
            </a:r>
            <a:endParaRPr lang="zh-CN" altLang="en-US" dirty="0">
              <a:latin typeface="微软雅黑" panose="020B0503020204020204" pitchFamily="34" charset="-122"/>
              <a:ea typeface="微软雅黑" panose="020B0503020204020204" pitchFamily="34" charset="-122"/>
            </a:endParaRPr>
          </a:p>
        </p:txBody>
      </p:sp>
      <p:sp>
        <p:nvSpPr>
          <p:cNvPr id="56" name="TextBox 55"/>
          <p:cNvSpPr txBox="1"/>
          <p:nvPr/>
        </p:nvSpPr>
        <p:spPr>
          <a:xfrm>
            <a:off x="3719250" y="3329460"/>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信道</a:t>
            </a:r>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11</a:t>
            </a:fld>
            <a:endParaRPr lang="en-US" altLang="zh-CN" dirty="0"/>
          </a:p>
        </p:txBody>
      </p:sp>
      <p:sp>
        <p:nvSpPr>
          <p:cNvPr id="44" name="流程图: 合并 4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192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38"/>
                                        </p:tgtEl>
                                        <p:attrNameLst>
                                          <p:attrName>style.color</p:attrName>
                                        </p:attrNameLst>
                                      </p:cBhvr>
                                      <p:to>
                                        <p:clrVal>
                                          <a:schemeClr val="tx2"/>
                                        </p:clrVal>
                                      </p:to>
                                    </p:set>
                                    <p:set>
                                      <p:cBhvr>
                                        <p:cTn id="7" dur="500" fill="hold"/>
                                        <p:tgtEl>
                                          <p:spTgt spid="38"/>
                                        </p:tgtEl>
                                        <p:attrNameLst>
                                          <p:attrName>fillcolor</p:attrName>
                                        </p:attrNameLst>
                                      </p:cBhvr>
                                      <p:to>
                                        <p:clrVal>
                                          <a:schemeClr val="tx2"/>
                                        </p:clrVal>
                                      </p:to>
                                    </p:set>
                                    <p:set>
                                      <p:cBhvr>
                                        <p:cTn id="8" dur="500" fill="hold"/>
                                        <p:tgtEl>
                                          <p:spTgt spid="38"/>
                                        </p:tgtEl>
                                        <p:attrNameLst>
                                          <p:attrName>fill.type</p:attrName>
                                        </p:attrNameLst>
                                      </p:cBhvr>
                                      <p:to>
                                        <p:strVal val="solid"/>
                                      </p:to>
                                    </p:set>
                                  </p:childTnLst>
                                </p:cTn>
                              </p:par>
                              <p:par>
                                <p:cTn id="9" presetID="16" presetClass="emph" presetSubtype="0" fill="hold" grpId="0" nodeType="withEffect">
                                  <p:stCondLst>
                                    <p:cond delay="0"/>
                                  </p:stCondLst>
                                  <p:iterate type="lt">
                                    <p:tmPct val="4000"/>
                                  </p:iterate>
                                  <p:childTnLst>
                                    <p:set>
                                      <p:cBhvr override="childStyle">
                                        <p:cTn id="10" dur="500" fill="hold"/>
                                        <p:tgtEl>
                                          <p:spTgt spid="39"/>
                                        </p:tgtEl>
                                        <p:attrNameLst>
                                          <p:attrName>style.color</p:attrName>
                                        </p:attrNameLst>
                                      </p:cBhvr>
                                      <p:to>
                                        <p:clrVal>
                                          <a:schemeClr val="tx2"/>
                                        </p:clrVal>
                                      </p:to>
                                    </p:set>
                                    <p:set>
                                      <p:cBhvr>
                                        <p:cTn id="11" dur="500" fill="hold"/>
                                        <p:tgtEl>
                                          <p:spTgt spid="39"/>
                                        </p:tgtEl>
                                        <p:attrNameLst>
                                          <p:attrName>fillcolor</p:attrName>
                                        </p:attrNameLst>
                                      </p:cBhvr>
                                      <p:to>
                                        <p:clrVal>
                                          <a:schemeClr val="tx2"/>
                                        </p:clrVal>
                                      </p:to>
                                    </p:set>
                                    <p:set>
                                      <p:cBhvr>
                                        <p:cTn id="12" dur="500" fill="hold"/>
                                        <p:tgtEl>
                                          <p:spTgt spid="39"/>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16" presetClass="emph" presetSubtype="0" fill="hold" grpId="0" nodeType="clickEffect">
                                  <p:stCondLst>
                                    <p:cond delay="0"/>
                                  </p:stCondLst>
                                  <p:iterate type="lt">
                                    <p:tmPct val="4000"/>
                                  </p:iterate>
                                  <p:childTnLst>
                                    <p:set>
                                      <p:cBhvr override="childStyle">
                                        <p:cTn id="16" dur="500" fill="hold"/>
                                        <p:tgtEl>
                                          <p:spTgt spid="36"/>
                                        </p:tgtEl>
                                        <p:attrNameLst>
                                          <p:attrName>style.color</p:attrName>
                                        </p:attrNameLst>
                                      </p:cBhvr>
                                      <p:to>
                                        <p:clrVal>
                                          <a:schemeClr val="folHlink"/>
                                        </p:clrVal>
                                      </p:to>
                                    </p:set>
                                    <p:set>
                                      <p:cBhvr>
                                        <p:cTn id="17" dur="500" fill="hold"/>
                                        <p:tgtEl>
                                          <p:spTgt spid="36"/>
                                        </p:tgtEl>
                                        <p:attrNameLst>
                                          <p:attrName>fillcolor</p:attrName>
                                        </p:attrNameLst>
                                      </p:cBhvr>
                                      <p:to>
                                        <p:clrVal>
                                          <a:schemeClr val="folHlink"/>
                                        </p:clrVal>
                                      </p:to>
                                    </p:set>
                                    <p:set>
                                      <p:cBhvr>
                                        <p:cTn id="18" dur="500" fill="hold"/>
                                        <p:tgtEl>
                                          <p:spTgt spid="36"/>
                                        </p:tgtEl>
                                        <p:attrNameLst>
                                          <p:attrName>fill.type</p:attrName>
                                        </p:attrNameLst>
                                      </p:cBhvr>
                                      <p:to>
                                        <p:strVal val="solid"/>
                                      </p:to>
                                    </p:set>
                                  </p:childTnLst>
                                </p:cTn>
                              </p:par>
                              <p:par>
                                <p:cTn id="19" presetID="16" presetClass="emph" presetSubtype="0" fill="hold" grpId="0" nodeType="withEffect">
                                  <p:stCondLst>
                                    <p:cond delay="0"/>
                                  </p:stCondLst>
                                  <p:iterate type="lt">
                                    <p:tmPct val="4000"/>
                                  </p:iterate>
                                  <p:childTnLst>
                                    <p:set>
                                      <p:cBhvr override="childStyle">
                                        <p:cTn id="20" dur="500" fill="hold"/>
                                        <p:tgtEl>
                                          <p:spTgt spid="37"/>
                                        </p:tgtEl>
                                        <p:attrNameLst>
                                          <p:attrName>style.color</p:attrName>
                                        </p:attrNameLst>
                                      </p:cBhvr>
                                      <p:to>
                                        <p:clrVal>
                                          <a:schemeClr val="folHlink"/>
                                        </p:clrVal>
                                      </p:to>
                                    </p:set>
                                    <p:set>
                                      <p:cBhvr>
                                        <p:cTn id="21" dur="500" fill="hold"/>
                                        <p:tgtEl>
                                          <p:spTgt spid="37"/>
                                        </p:tgtEl>
                                        <p:attrNameLst>
                                          <p:attrName>fillcolor</p:attrName>
                                        </p:attrNameLst>
                                      </p:cBhvr>
                                      <p:to>
                                        <p:clrVal>
                                          <a:schemeClr val="folHlink"/>
                                        </p:clrVal>
                                      </p:to>
                                    </p:set>
                                    <p:set>
                                      <p:cBhvr>
                                        <p:cTn id="22" dur="500" fill="hold"/>
                                        <p:tgtEl>
                                          <p:spTgt spid="37"/>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16" presetClass="emph" presetSubtype="0" fill="hold" nodeType="clickEffect">
                                  <p:stCondLst>
                                    <p:cond delay="0"/>
                                  </p:stCondLst>
                                  <p:iterate type="lt">
                                    <p:tmPct val="4000"/>
                                  </p:iterate>
                                  <p:childTnLst>
                                    <p:set>
                                      <p:cBhvr override="childStyle">
                                        <p:cTn id="26" dur="500" fill="hold"/>
                                        <p:tgtEl>
                                          <p:spTgt spid="40">
                                            <p:txEl>
                                              <p:pRg st="1" end="1"/>
                                            </p:txEl>
                                          </p:spTgt>
                                        </p:tgtEl>
                                        <p:attrNameLst>
                                          <p:attrName>style.color</p:attrName>
                                        </p:attrNameLst>
                                      </p:cBhvr>
                                      <p:to>
                                        <p:clrVal>
                                          <a:srgbClr val="006600"/>
                                        </p:clrVal>
                                      </p:to>
                                    </p:set>
                                    <p:set>
                                      <p:cBhvr>
                                        <p:cTn id="27" dur="500" fill="hold"/>
                                        <p:tgtEl>
                                          <p:spTgt spid="40">
                                            <p:txEl>
                                              <p:pRg st="1" end="1"/>
                                            </p:txEl>
                                          </p:spTgt>
                                        </p:tgtEl>
                                        <p:attrNameLst>
                                          <p:attrName>fillcolor</p:attrName>
                                        </p:attrNameLst>
                                      </p:cBhvr>
                                      <p:to>
                                        <p:clrVal>
                                          <a:srgbClr val="006600"/>
                                        </p:clrVal>
                                      </p:to>
                                    </p:set>
                                    <p:set>
                                      <p:cBhvr>
                                        <p:cTn id="28" dur="500" fill="hold"/>
                                        <p:tgtEl>
                                          <p:spTgt spid="40">
                                            <p:txEl>
                                              <p:pRg st="1" end="1"/>
                                            </p:txEl>
                                          </p:spTgt>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500"/>
                                        <p:tgtEl>
                                          <p:spTgt spid="3">
                                            <p:txEl>
                                              <p:pRg st="1" end="1"/>
                                            </p:txEl>
                                          </p:spTgt>
                                        </p:tgtEl>
                                      </p:cBhvr>
                                    </p:animEffec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p:bldP spid="37" grpId="0"/>
      <p:bldP spid="38" grpId="0"/>
      <p:bldP spid="39" grpId="0"/>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网络访问安全模型</a:t>
            </a:r>
            <a:endParaRPr lang="zh-CN" altLang="en-US" dirty="0"/>
          </a:p>
        </p:txBody>
      </p:sp>
      <p:sp>
        <p:nvSpPr>
          <p:cNvPr id="3" name="内容占位符 2"/>
          <p:cNvSpPr>
            <a:spLocks noGrp="1"/>
          </p:cNvSpPr>
          <p:nvPr>
            <p:ph idx="1"/>
          </p:nvPr>
        </p:nvSpPr>
        <p:spPr/>
        <p:txBody>
          <a:bodyPr>
            <a:normAutofit fontScale="92500" lnSpcReduction="10000"/>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使用网络访问安全模型需要：</a:t>
            </a:r>
            <a:endParaRPr lang="en-US" altLang="zh-CN" dirty="0" smtClean="0"/>
          </a:p>
          <a:p>
            <a:pPr lvl="1">
              <a:spcAft>
                <a:spcPts val="600"/>
              </a:spcAft>
            </a:pPr>
            <a:r>
              <a:rPr lang="zh-CN" altLang="en-US" dirty="0" smtClean="0"/>
              <a:t>选择合适的看门函数识别用户</a:t>
            </a:r>
            <a:endParaRPr lang="en-US" altLang="zh-CN" dirty="0" smtClean="0"/>
          </a:p>
          <a:p>
            <a:pPr lvl="1">
              <a:spcAft>
                <a:spcPts val="600"/>
              </a:spcAft>
            </a:pPr>
            <a:r>
              <a:rPr lang="zh-CN" altLang="en-US" dirty="0" smtClean="0"/>
              <a:t>实现安全控制，确保仅授权用户可以使用指定信息或资源</a:t>
            </a:r>
            <a:endParaRPr lang="en-US" altLang="zh-CN" dirty="0" smtClean="0"/>
          </a:p>
          <a:p>
            <a:pPr>
              <a:spcAft>
                <a:spcPts val="600"/>
              </a:spcAft>
            </a:pPr>
            <a:r>
              <a:rPr lang="zh-CN" altLang="en-US" dirty="0" smtClean="0"/>
              <a:t>可信计算机系统有助于实现此模型</a:t>
            </a:r>
            <a:endParaRPr lang="en-US" altLang="zh-CN" dirty="0" smtClean="0"/>
          </a:p>
        </p:txBody>
      </p:sp>
      <p:sp>
        <p:nvSpPr>
          <p:cNvPr id="6" name="圆柱形 5"/>
          <p:cNvSpPr/>
          <p:nvPr/>
        </p:nvSpPr>
        <p:spPr>
          <a:xfrm rot="16200000">
            <a:off x="3553913" y="1134719"/>
            <a:ext cx="288032" cy="3292418"/>
          </a:xfrm>
          <a:prstGeom prst="can">
            <a:avLst>
              <a:gd name="adj" fmla="val 40851"/>
            </a:avLst>
          </a:prstGeom>
          <a:gradFill>
            <a:gsLst>
              <a:gs pos="0">
                <a:schemeClr val="accent3">
                  <a:lumMod val="50000"/>
                </a:schemeClr>
              </a:gs>
              <a:gs pos="17999">
                <a:schemeClr val="accent3">
                  <a:lumMod val="75000"/>
                </a:schemeClr>
              </a:gs>
              <a:gs pos="36000">
                <a:schemeClr val="accent3">
                  <a:lumMod val="60000"/>
                  <a:lumOff val="40000"/>
                </a:schemeClr>
              </a:gs>
              <a:gs pos="72000">
                <a:schemeClr val="accent3">
                  <a:lumMod val="20000"/>
                  <a:lumOff val="80000"/>
                </a:schemeClr>
              </a:gs>
              <a:gs pos="83000">
                <a:schemeClr val="accent3">
                  <a:lumMod val="60000"/>
                  <a:lumOff val="40000"/>
                </a:schemeClr>
              </a:gs>
              <a:gs pos="100000">
                <a:schemeClr val="accent3">
                  <a:lumMod val="50000"/>
                </a:schemeClr>
              </a:gs>
            </a:gsLst>
            <a:lin ang="108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026" name="Picture 2" descr="D:\密码学课程\gate.gif"/>
          <p:cNvPicPr>
            <a:picLocks noChangeAspect="1" noChangeArrowheads="1"/>
          </p:cNvPicPr>
          <p:nvPr/>
        </p:nvPicPr>
        <p:blipFill>
          <a:blip r:embed="rId2" cstate="print">
            <a:duotone>
              <a:prstClr val="black"/>
              <a:schemeClr val="accent2">
                <a:tint val="45000"/>
                <a:satMod val="400000"/>
              </a:schemeClr>
            </a:duotone>
          </a:blip>
          <a:srcRect/>
          <a:stretch>
            <a:fillRect/>
          </a:stretch>
        </p:blipFill>
        <p:spPr bwMode="auto">
          <a:xfrm>
            <a:off x="5500694" y="2071678"/>
            <a:ext cx="752475" cy="1152525"/>
          </a:xfrm>
          <a:prstGeom prst="rect">
            <a:avLst/>
          </a:prstGeom>
          <a:noFill/>
        </p:spPr>
      </p:pic>
      <p:grpSp>
        <p:nvGrpSpPr>
          <p:cNvPr id="20" name="组合 19"/>
          <p:cNvGrpSpPr/>
          <p:nvPr/>
        </p:nvGrpSpPr>
        <p:grpSpPr>
          <a:xfrm>
            <a:off x="6429388" y="1730254"/>
            <a:ext cx="2143140" cy="2677656"/>
            <a:chOff x="6572264" y="2033604"/>
            <a:chExt cx="2143140" cy="2677656"/>
          </a:xfrm>
        </p:grpSpPr>
        <p:sp>
          <p:nvSpPr>
            <p:cNvPr id="18" name="TextBox 17"/>
            <p:cNvSpPr txBox="1"/>
            <p:nvPr/>
          </p:nvSpPr>
          <p:spPr>
            <a:xfrm>
              <a:off x="6572264" y="2033604"/>
              <a:ext cx="2143140" cy="2308324"/>
            </a:xfrm>
            <a:prstGeom prst="rect">
              <a:avLst/>
            </a:prstGeom>
            <a:noFill/>
            <a:ln w="25400">
              <a:solidFill>
                <a:schemeClr val="tx1"/>
              </a:solidFill>
            </a:ln>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计算资源（处理器、内存、输入输出等）</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数据</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进程</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软件</a:t>
              </a:r>
              <a:endParaRPr lang="zh-CN" altLang="en-US" dirty="0">
                <a:latin typeface="微软雅黑" panose="020B0503020204020204" pitchFamily="34" charset="-122"/>
                <a:ea typeface="微软雅黑" panose="020B0503020204020204" pitchFamily="34" charset="-122"/>
              </a:endParaRPr>
            </a:p>
          </p:txBody>
        </p:sp>
        <p:sp>
          <p:nvSpPr>
            <p:cNvPr id="19" name="TextBox 18"/>
            <p:cNvSpPr txBox="1"/>
            <p:nvPr/>
          </p:nvSpPr>
          <p:spPr>
            <a:xfrm>
              <a:off x="6572264" y="4341928"/>
              <a:ext cx="2143140" cy="369332"/>
            </a:xfrm>
            <a:prstGeom prst="rect">
              <a:avLst/>
            </a:prstGeom>
            <a:noFill/>
            <a:ln w="25400">
              <a:solidFill>
                <a:schemeClr val="tx1"/>
              </a:solidFill>
            </a:ln>
          </p:spPr>
          <p:txBody>
            <a:bodyPr wrap="square" rtlCol="0">
              <a:spAutoFit/>
            </a:bodyPr>
            <a:lstStyle/>
            <a:p>
              <a:endParaRPr lang="zh-CN" altLang="en-US" b="1" dirty="0">
                <a:latin typeface="微软雅黑" panose="020B0503020204020204" pitchFamily="34" charset="-122"/>
                <a:ea typeface="微软雅黑" panose="020B0503020204020204" pitchFamily="34" charset="-122"/>
              </a:endParaRPr>
            </a:p>
          </p:txBody>
        </p:sp>
      </p:grpSp>
      <p:sp>
        <p:nvSpPr>
          <p:cNvPr id="21" name="TextBox 20"/>
          <p:cNvSpPr txBox="1"/>
          <p:nvPr/>
        </p:nvSpPr>
        <p:spPr>
          <a:xfrm>
            <a:off x="6786578" y="1301626"/>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信息系统</a:t>
            </a:r>
            <a:endParaRPr lang="zh-CN" altLang="en-US" sz="2400" dirty="0">
              <a:latin typeface="微软雅黑" panose="020B0503020204020204" pitchFamily="34" charset="-122"/>
              <a:ea typeface="微软雅黑" panose="020B0503020204020204" pitchFamily="34" charset="-122"/>
            </a:endParaRPr>
          </a:p>
        </p:txBody>
      </p:sp>
      <p:sp>
        <p:nvSpPr>
          <p:cNvPr id="22" name="TextBox 21"/>
          <p:cNvSpPr txBox="1"/>
          <p:nvPr/>
        </p:nvSpPr>
        <p:spPr>
          <a:xfrm>
            <a:off x="5486293" y="3214686"/>
            <a:ext cx="646331" cy="646331"/>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看门</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函数</a:t>
            </a:r>
            <a:endParaRPr lang="zh-CN" altLang="en-US" b="1" dirty="0">
              <a:latin typeface="微软雅黑" panose="020B0503020204020204" pitchFamily="34" charset="-122"/>
              <a:ea typeface="微软雅黑" panose="020B0503020204020204" pitchFamily="34" charset="-122"/>
            </a:endParaRPr>
          </a:p>
        </p:txBody>
      </p:sp>
      <p:sp>
        <p:nvSpPr>
          <p:cNvPr id="23" name="TextBox 22"/>
          <p:cNvSpPr txBox="1"/>
          <p:nvPr/>
        </p:nvSpPr>
        <p:spPr>
          <a:xfrm>
            <a:off x="1331640" y="2636912"/>
            <a:ext cx="646331" cy="369332"/>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用户</a:t>
            </a:r>
            <a:endParaRPr lang="zh-CN" altLang="en-US" dirty="0">
              <a:latin typeface="微软雅黑" panose="020B0503020204020204" pitchFamily="34" charset="-122"/>
              <a:ea typeface="微软雅黑" panose="020B0503020204020204" pitchFamily="34" charset="-122"/>
            </a:endParaRPr>
          </a:p>
        </p:txBody>
      </p:sp>
      <p:sp>
        <p:nvSpPr>
          <p:cNvPr id="24" name="TextBox 23"/>
          <p:cNvSpPr txBox="1"/>
          <p:nvPr/>
        </p:nvSpPr>
        <p:spPr>
          <a:xfrm>
            <a:off x="3275856" y="2996952"/>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访问通道</a:t>
            </a:r>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12</a:t>
            </a:fld>
            <a:endParaRPr lang="en-US" altLang="zh-CN" dirty="0"/>
          </a:p>
        </p:txBody>
      </p:sp>
      <p:sp>
        <p:nvSpPr>
          <p:cNvPr id="5" name="矩形 4"/>
          <p:cNvSpPr/>
          <p:nvPr/>
        </p:nvSpPr>
        <p:spPr>
          <a:xfrm>
            <a:off x="6732240" y="4036596"/>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内部安全控制</a:t>
            </a:r>
          </a:p>
        </p:txBody>
      </p:sp>
      <p:sp>
        <p:nvSpPr>
          <p:cNvPr id="27" name="流程图: 合并 2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454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2"/>
                                        </p:tgtEl>
                                        <p:attrNameLst>
                                          <p:attrName>style.color</p:attrName>
                                        </p:attrNameLst>
                                      </p:cBhvr>
                                      <p:to>
                                        <p:clrVal>
                                          <a:schemeClr val="tx2"/>
                                        </p:clrVal>
                                      </p:to>
                                    </p:set>
                                    <p:set>
                                      <p:cBhvr>
                                        <p:cTn id="7" dur="500" fill="hold"/>
                                        <p:tgtEl>
                                          <p:spTgt spid="22"/>
                                        </p:tgtEl>
                                        <p:attrNameLst>
                                          <p:attrName>fillcolor</p:attrName>
                                        </p:attrNameLst>
                                      </p:cBhvr>
                                      <p:to>
                                        <p:clrVal>
                                          <a:schemeClr val="tx2"/>
                                        </p:clrVal>
                                      </p:to>
                                    </p:set>
                                    <p:set>
                                      <p:cBhvr>
                                        <p:cTn id="8" dur="500" fill="hold"/>
                                        <p:tgtEl>
                                          <p:spTgt spid="2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grpId="0" nodeType="clickEffect">
                                  <p:stCondLst>
                                    <p:cond delay="0"/>
                                  </p:stCondLst>
                                  <p:iterate type="lt">
                                    <p:tmPct val="4000"/>
                                  </p:iterate>
                                  <p:childTnLst>
                                    <p:set>
                                      <p:cBhvr override="childStyle">
                                        <p:cTn id="12" dur="500" fill="hold"/>
                                        <p:tgtEl>
                                          <p:spTgt spid="5"/>
                                        </p:tgtEl>
                                        <p:attrNameLst>
                                          <p:attrName>style.color</p:attrName>
                                        </p:attrNameLst>
                                      </p:cBhvr>
                                      <p:to>
                                        <p:clrVal>
                                          <a:srgbClr val="980298"/>
                                        </p:clrVal>
                                      </p:to>
                                    </p:set>
                                    <p:set>
                                      <p:cBhvr>
                                        <p:cTn id="13" dur="500" fill="hold"/>
                                        <p:tgtEl>
                                          <p:spTgt spid="5"/>
                                        </p:tgtEl>
                                        <p:attrNameLst>
                                          <p:attrName>fillcolor</p:attrName>
                                        </p:attrNameLst>
                                      </p:cBhvr>
                                      <p:to>
                                        <p:clrVal>
                                          <a:srgbClr val="980298"/>
                                        </p:clrVal>
                                      </p:to>
                                    </p:set>
                                    <p:set>
                                      <p:cBhvr>
                                        <p:cTn id="14" dur="500" fill="hold"/>
                                        <p:tgtEl>
                                          <p:spTgt spid="5"/>
                                        </p:tgtEl>
                                        <p:attrNameLst>
                                          <p:attrName>fill.type</p:attrName>
                                        </p:attrNameLst>
                                      </p:cBhvr>
                                      <p:to>
                                        <p:strVal val="solid"/>
                                      </p:to>
                                    </p:set>
                                  </p:childTnLst>
                                </p:cTn>
                              </p:par>
                            </p:childTnLst>
                          </p:cTn>
                        </p:par>
                        <p:par>
                          <p:cTn id="15" fill="hold">
                            <p:stCondLst>
                              <p:cond delay="600"/>
                            </p:stCondLst>
                            <p:childTnLst>
                              <p:par>
                                <p:cTn id="16" presetID="1" presetClass="entr" presetSubtype="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5"/>
          <p:cNvSpPr>
            <a:spLocks noGrp="1"/>
          </p:cNvSpPr>
          <p:nvPr>
            <p:ph type="title"/>
          </p:nvPr>
        </p:nvSpPr>
        <p:spPr/>
        <p:txBody>
          <a:bodyPr/>
          <a:lstStyle/>
          <a:p>
            <a:r>
              <a:rPr lang="zh-CN" altLang="en-US" dirty="0"/>
              <a:t>情报</a:t>
            </a:r>
            <a:r>
              <a:rPr lang="zh-CN" altLang="en-US" dirty="0" smtClean="0"/>
              <a:t>的获取</a:t>
            </a:r>
          </a:p>
        </p:txBody>
      </p:sp>
      <p:sp>
        <p:nvSpPr>
          <p:cNvPr id="100355" name="内容占位符 6"/>
          <p:cNvSpPr>
            <a:spLocks noGrp="1"/>
          </p:cNvSpPr>
          <p:nvPr>
            <p:ph idx="1"/>
          </p:nvPr>
        </p:nvSpPr>
        <p:spPr/>
        <p:txBody>
          <a:bodyPr>
            <a:normAutofit fontScale="92500" lnSpcReduction="10000"/>
          </a:bodyPr>
          <a:lstStyle/>
          <a:p>
            <a:r>
              <a:rPr lang="zh-CN" altLang="en-US" dirty="0" smtClean="0"/>
              <a:t>截获敌方密电</a:t>
            </a:r>
            <a:endParaRPr lang="en-US" altLang="zh-CN" dirty="0" smtClean="0"/>
          </a:p>
          <a:p>
            <a:pPr lvl="1"/>
            <a:r>
              <a:rPr lang="zh-CN" altLang="en-US" dirty="0" smtClean="0"/>
              <a:t>无线电技术，巨大的天线阵列</a:t>
            </a:r>
            <a:endParaRPr lang="en-US" altLang="zh-CN" dirty="0" smtClean="0"/>
          </a:p>
          <a:p>
            <a:r>
              <a:rPr lang="zh-CN" altLang="en-US" dirty="0" smtClean="0"/>
              <a:t>整理归类</a:t>
            </a:r>
            <a:endParaRPr lang="en-US" altLang="zh-CN" dirty="0" smtClean="0"/>
          </a:p>
          <a:p>
            <a:pPr lvl="1"/>
            <a:r>
              <a:rPr lang="zh-CN" altLang="en-US" dirty="0" smtClean="0"/>
              <a:t>无线电测向，确定报文来源，送往对口破译机关</a:t>
            </a:r>
            <a:endParaRPr lang="en-US" altLang="zh-CN" dirty="0" smtClean="0"/>
          </a:p>
          <a:p>
            <a:r>
              <a:rPr lang="zh-CN" altLang="en-US" dirty="0" smtClean="0"/>
              <a:t>密码分析</a:t>
            </a:r>
            <a:endParaRPr lang="en-US" altLang="zh-CN" dirty="0" smtClean="0"/>
          </a:p>
          <a:p>
            <a:r>
              <a:rPr lang="zh-CN" altLang="en-US" dirty="0" smtClean="0"/>
              <a:t>翻译整理</a:t>
            </a:r>
            <a:endParaRPr lang="en-US" altLang="zh-CN" dirty="0" smtClean="0"/>
          </a:p>
          <a:p>
            <a:pPr lvl="1"/>
            <a:r>
              <a:rPr lang="zh-CN" altLang="en-US" dirty="0" smtClean="0"/>
              <a:t>文件意义上：海量报文，制作索引</a:t>
            </a:r>
            <a:endParaRPr lang="en-US" altLang="zh-CN" dirty="0" smtClean="0"/>
          </a:p>
          <a:p>
            <a:pPr lvl="1"/>
            <a:r>
              <a:rPr lang="zh-CN" altLang="en-US" dirty="0" smtClean="0"/>
              <a:t>情报意义上：综合分析</a:t>
            </a:r>
            <a:endParaRPr lang="en-US" altLang="zh-CN" dirty="0" smtClean="0"/>
          </a:p>
          <a:p>
            <a:r>
              <a:rPr lang="zh-CN" altLang="en-US" dirty="0" smtClean="0"/>
              <a:t>情报分发</a:t>
            </a:r>
            <a:endParaRPr lang="en-US" altLang="zh-CN" dirty="0" smtClean="0"/>
          </a:p>
          <a:p>
            <a:pPr lvl="1"/>
            <a:r>
              <a:rPr lang="zh-CN" altLang="en-US" dirty="0" smtClean="0"/>
              <a:t>参与破发情报的密码系统可能遭敌人的已知明文攻击</a:t>
            </a:r>
            <a:endParaRPr lang="en-US" altLang="zh-CN" dirty="0" smtClean="0"/>
          </a:p>
          <a:p>
            <a:pPr lvl="1"/>
            <a:r>
              <a:rPr lang="zh-CN" altLang="en-US" dirty="0" smtClean="0"/>
              <a:t>哪些人可以接触到情报？副官和报务员可靠么？</a:t>
            </a:r>
            <a:endParaRPr lang="en-US" altLang="zh-CN" dirty="0" smtClean="0"/>
          </a:p>
          <a:p>
            <a:pPr lvl="1"/>
            <a:r>
              <a:rPr lang="zh-CN" altLang="en-US" dirty="0" smtClean="0"/>
              <a:t>不能让敌人知道被破译，不能对情报过分利用</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605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内容占位符 2"/>
          <p:cNvSpPr>
            <a:spLocks noGrp="1"/>
          </p:cNvSpPr>
          <p:nvPr>
            <p:ph idx="4294967295"/>
          </p:nvPr>
        </p:nvSpPr>
        <p:spPr>
          <a:xfrm>
            <a:off x="347985" y="308570"/>
            <a:ext cx="8472487" cy="6000750"/>
          </a:xfrm>
        </p:spPr>
        <p:txBody>
          <a:bodyPr/>
          <a:lstStyle/>
          <a:p>
            <a:r>
              <a:rPr lang="zh-CN" altLang="en-US" dirty="0" smtClean="0"/>
              <a:t>例</a:t>
            </a:r>
            <a:r>
              <a:rPr lang="zh-CN" altLang="en-US" dirty="0"/>
              <a:t>：信息</a:t>
            </a:r>
            <a:r>
              <a:rPr lang="en-US" altLang="zh-CN" dirty="0">
                <a:sym typeface="Wingdings" pitchFamily="2" charset="2"/>
              </a:rPr>
              <a:t></a:t>
            </a:r>
            <a:r>
              <a:rPr lang="zh-CN" altLang="en-US" dirty="0">
                <a:sym typeface="Wingdings" pitchFamily="2" charset="2"/>
              </a:rPr>
              <a:t>情报：</a:t>
            </a:r>
            <a:r>
              <a:rPr lang="zh-CN" altLang="en-US" dirty="0"/>
              <a:t>大庆油田</a:t>
            </a:r>
            <a:endParaRPr lang="en-US" altLang="zh-CN" dirty="0"/>
          </a:p>
          <a:p>
            <a:pPr lvl="1"/>
            <a:r>
              <a:rPr lang="en-US" altLang="zh-CN" dirty="0" smtClean="0"/>
              <a:t>《</a:t>
            </a:r>
            <a:r>
              <a:rPr lang="zh-CN" altLang="en-US" dirty="0" smtClean="0"/>
              <a:t>人民日报</a:t>
            </a:r>
            <a:r>
              <a:rPr lang="en-US" altLang="zh-CN" dirty="0" smtClean="0"/>
              <a:t>》</a:t>
            </a:r>
            <a:r>
              <a:rPr lang="zh-CN" altLang="en-US" dirty="0" smtClean="0"/>
              <a:t>的报道</a:t>
            </a:r>
            <a:endParaRPr lang="en-US" altLang="zh-CN" dirty="0" smtClean="0"/>
          </a:p>
          <a:p>
            <a:pPr lvl="2"/>
            <a:endParaRPr lang="en-US" altLang="zh-CN" dirty="0" smtClean="0"/>
          </a:p>
          <a:p>
            <a:pPr lvl="1"/>
            <a:r>
              <a:rPr lang="en-US" altLang="zh-CN" dirty="0" smtClean="0"/>
              <a:t>《</a:t>
            </a:r>
            <a:r>
              <a:rPr lang="zh-CN" altLang="en-US" dirty="0" smtClean="0"/>
              <a:t>中国画报</a:t>
            </a:r>
            <a:r>
              <a:rPr lang="en-US" altLang="zh-CN" dirty="0" smtClean="0"/>
              <a:t>》</a:t>
            </a:r>
            <a:r>
              <a:rPr lang="zh-CN" altLang="en-US" dirty="0" smtClean="0"/>
              <a:t>出现王进喜在钻井旁的照片</a:t>
            </a:r>
            <a:endParaRPr lang="en-US" altLang="zh-CN" dirty="0" smtClean="0"/>
          </a:p>
          <a:p>
            <a:pPr lvl="2"/>
            <a:endParaRPr lang="en-US" altLang="zh-CN" dirty="0" smtClean="0"/>
          </a:p>
          <a:p>
            <a:pPr lvl="2"/>
            <a:endParaRPr lang="en-US" altLang="zh-CN" dirty="0" smtClean="0"/>
          </a:p>
          <a:p>
            <a:pPr lvl="1"/>
            <a:r>
              <a:rPr lang="en-US" altLang="zh-CN" dirty="0" smtClean="0"/>
              <a:t>《</a:t>
            </a:r>
            <a:r>
              <a:rPr lang="zh-CN" altLang="en-US" dirty="0" smtClean="0"/>
              <a:t>人民中国</a:t>
            </a:r>
            <a:r>
              <a:rPr lang="en-US" altLang="zh-CN" dirty="0" smtClean="0"/>
              <a:t>》</a:t>
            </a:r>
          </a:p>
          <a:p>
            <a:pPr lvl="2"/>
            <a:r>
              <a:rPr lang="zh-CN" altLang="en-US" dirty="0" smtClean="0"/>
              <a:t>“最早钻井是在北安附近开始的。”</a:t>
            </a:r>
            <a:endParaRPr lang="en-US" altLang="zh-CN" dirty="0" smtClean="0"/>
          </a:p>
          <a:p>
            <a:pPr lvl="2"/>
            <a:r>
              <a:rPr lang="zh-CN" altLang="en-US" dirty="0" smtClean="0"/>
              <a:t>“王进喜一到马家窑子，看到一片荒野说：好大的油海，我们要把中国石油落后的帽子抛到太平洋去！”</a:t>
            </a:r>
            <a:endParaRPr lang="en-US" altLang="zh-CN" dirty="0" smtClean="0"/>
          </a:p>
          <a:p>
            <a:pPr lvl="2"/>
            <a:r>
              <a:rPr lang="zh-CN" altLang="en-US" dirty="0" smtClean="0"/>
              <a:t>“为把沉重的设备运到油井的位置，采用了人拉肩扛的方式。”</a:t>
            </a:r>
            <a:endParaRPr lang="en-US" altLang="zh-CN" dirty="0" smtClean="0"/>
          </a:p>
          <a:p>
            <a:pPr lvl="2"/>
            <a:endParaRPr lang="en-US" altLang="zh-CN" dirty="0"/>
          </a:p>
          <a:p>
            <a:pPr lvl="1"/>
            <a:r>
              <a:rPr lang="zh-CN" altLang="en-US" dirty="0" smtClean="0"/>
              <a:t>其他报道</a:t>
            </a:r>
            <a:endParaRPr lang="en-US" altLang="zh-CN" dirty="0" smtClean="0"/>
          </a:p>
          <a:p>
            <a:pPr lvl="2"/>
            <a:r>
              <a:rPr lang="zh-CN" altLang="en-US" dirty="0"/>
              <a:t>王进喜个人</a:t>
            </a:r>
            <a:r>
              <a:rPr lang="zh-CN" altLang="en-US" dirty="0" smtClean="0"/>
              <a:t>事迹</a:t>
            </a:r>
            <a:endParaRPr lang="en-US" altLang="zh-CN" dirty="0" smtClean="0"/>
          </a:p>
          <a:p>
            <a:pPr lvl="2"/>
            <a:r>
              <a:rPr lang="zh-CN" altLang="en-US" dirty="0"/>
              <a:t>“大庆已有</a:t>
            </a:r>
            <a:r>
              <a:rPr lang="en-US" altLang="zh-CN" dirty="0"/>
              <a:t>820</a:t>
            </a:r>
            <a:r>
              <a:rPr lang="zh-CN" altLang="en-US" dirty="0"/>
              <a:t>口油井出油”</a:t>
            </a:r>
            <a:endParaRPr lang="zh-CN" altLang="en-US" dirty="0" smtClean="0"/>
          </a:p>
        </p:txBody>
      </p:sp>
      <p:pic>
        <p:nvPicPr>
          <p:cNvPr id="109570" name="Picture 2" descr="http://informationtimes.dayoo.com/res/1/1019/2009-09/09/A18/res03_attpic_brief.jpg"/>
          <p:cNvPicPr>
            <a:picLocks noChangeAspect="1" noChangeArrowheads="1"/>
          </p:cNvPicPr>
          <p:nvPr/>
        </p:nvPicPr>
        <p:blipFill>
          <a:blip r:embed="rId2" cstate="print"/>
          <a:srcRect/>
          <a:stretch>
            <a:fillRect/>
          </a:stretch>
        </p:blipFill>
        <p:spPr bwMode="auto">
          <a:xfrm>
            <a:off x="6804248" y="548680"/>
            <a:ext cx="1944216" cy="2955210"/>
          </a:xfrm>
          <a:prstGeom prst="rect">
            <a:avLst/>
          </a:prstGeom>
          <a:noFill/>
        </p:spPr>
      </p:pic>
      <p:sp>
        <p:nvSpPr>
          <p:cNvPr id="2" name="矩形 1"/>
          <p:cNvSpPr/>
          <p:nvPr/>
        </p:nvSpPr>
        <p:spPr>
          <a:xfrm>
            <a:off x="2644056" y="1196752"/>
            <a:ext cx="2492990" cy="369332"/>
          </a:xfrm>
          <a:prstGeom prst="rect">
            <a:avLst/>
          </a:prstGeom>
        </p:spPr>
        <p:txBody>
          <a:bodyPr wrap="none">
            <a:spAutoFit/>
          </a:bodyPr>
          <a:lstStyle/>
          <a:p>
            <a:r>
              <a:rPr lang="zh-CN" altLang="en-US" i="1" dirty="0">
                <a:solidFill>
                  <a:srgbClr val="FF0000"/>
                </a:solidFill>
                <a:latin typeface="楷体" pitchFamily="49" charset="-122"/>
                <a:ea typeface="楷体" pitchFamily="49" charset="-122"/>
              </a:rPr>
              <a:t>确定大庆油田真实存在</a:t>
            </a:r>
          </a:p>
        </p:txBody>
      </p:sp>
      <p:sp>
        <p:nvSpPr>
          <p:cNvPr id="3" name="矩形 2"/>
          <p:cNvSpPr/>
          <p:nvPr/>
        </p:nvSpPr>
        <p:spPr>
          <a:xfrm>
            <a:off x="2669620" y="2051556"/>
            <a:ext cx="2954655" cy="369332"/>
          </a:xfrm>
          <a:prstGeom prst="rect">
            <a:avLst/>
          </a:prstGeom>
        </p:spPr>
        <p:txBody>
          <a:bodyPr wrap="none">
            <a:spAutoFit/>
          </a:bodyPr>
          <a:lstStyle/>
          <a:p>
            <a:r>
              <a:rPr lang="zh-CN" altLang="en-US" i="1" dirty="0">
                <a:solidFill>
                  <a:srgbClr val="FF0000"/>
                </a:solidFill>
                <a:latin typeface="楷体" pitchFamily="49" charset="-122"/>
                <a:ea typeface="楷体" pitchFamily="49" charset="-122"/>
              </a:rPr>
              <a:t>位于齐齐哈尔到哈尔滨之间</a:t>
            </a:r>
          </a:p>
        </p:txBody>
      </p:sp>
      <p:sp>
        <p:nvSpPr>
          <p:cNvPr id="5" name="矩形 4"/>
          <p:cNvSpPr/>
          <p:nvPr/>
        </p:nvSpPr>
        <p:spPr>
          <a:xfrm>
            <a:off x="5191194" y="4747843"/>
            <a:ext cx="2262158" cy="369332"/>
          </a:xfrm>
          <a:prstGeom prst="rect">
            <a:avLst/>
          </a:prstGeom>
        </p:spPr>
        <p:txBody>
          <a:bodyPr wrap="none">
            <a:spAutoFit/>
          </a:bodyPr>
          <a:lstStyle/>
          <a:p>
            <a:r>
              <a:rPr lang="zh-CN" altLang="en-US" i="1" dirty="0">
                <a:solidFill>
                  <a:srgbClr val="FF0000"/>
                </a:solidFill>
                <a:latin typeface="楷体" pitchFamily="49" charset="-122"/>
                <a:ea typeface="楷体" pitchFamily="49" charset="-122"/>
              </a:rPr>
              <a:t>油井离某个车站不远</a:t>
            </a:r>
          </a:p>
        </p:txBody>
      </p:sp>
      <p:sp>
        <p:nvSpPr>
          <p:cNvPr id="6" name="矩形 5"/>
          <p:cNvSpPr/>
          <p:nvPr/>
        </p:nvSpPr>
        <p:spPr>
          <a:xfrm>
            <a:off x="2771800" y="4719188"/>
            <a:ext cx="646331" cy="369332"/>
          </a:xfrm>
          <a:prstGeom prst="rect">
            <a:avLst/>
          </a:prstGeom>
        </p:spPr>
        <p:txBody>
          <a:bodyPr wrap="none">
            <a:spAutoFit/>
          </a:bodyPr>
          <a:lstStyle/>
          <a:p>
            <a:r>
              <a:rPr lang="zh-CN" altLang="en-US" i="1" dirty="0">
                <a:solidFill>
                  <a:srgbClr val="FF0000"/>
                </a:solidFill>
                <a:latin typeface="楷体" pitchFamily="49" charset="-122"/>
                <a:ea typeface="楷体" pitchFamily="49" charset="-122"/>
              </a:rPr>
              <a:t>定位</a:t>
            </a:r>
          </a:p>
        </p:txBody>
      </p:sp>
      <p:sp>
        <p:nvSpPr>
          <p:cNvPr id="7" name="矩形 6"/>
          <p:cNvSpPr/>
          <p:nvPr/>
        </p:nvSpPr>
        <p:spPr>
          <a:xfrm>
            <a:off x="2267744" y="2411596"/>
            <a:ext cx="3961907" cy="369332"/>
          </a:xfrm>
          <a:prstGeom prst="rect">
            <a:avLst/>
          </a:prstGeom>
        </p:spPr>
        <p:txBody>
          <a:bodyPr wrap="square">
            <a:spAutoFit/>
          </a:bodyPr>
          <a:lstStyle/>
          <a:p>
            <a:r>
              <a:rPr lang="zh-CN" altLang="en-US" i="1" dirty="0">
                <a:solidFill>
                  <a:srgbClr val="FF0000"/>
                </a:solidFill>
                <a:latin typeface="楷体" pitchFamily="49" charset="-122"/>
                <a:ea typeface="楷体" pitchFamily="49" charset="-122"/>
              </a:rPr>
              <a:t>反应塔的加工原油能力在</a:t>
            </a:r>
            <a:r>
              <a:rPr lang="en-US" altLang="zh-CN" i="1" dirty="0">
                <a:solidFill>
                  <a:srgbClr val="FF0000"/>
                </a:solidFill>
                <a:latin typeface="楷体" pitchFamily="49" charset="-122"/>
                <a:ea typeface="楷体" pitchFamily="49" charset="-122"/>
              </a:rPr>
              <a:t>100</a:t>
            </a:r>
            <a:r>
              <a:rPr lang="zh-CN" altLang="en-US" i="1" dirty="0">
                <a:solidFill>
                  <a:srgbClr val="FF0000"/>
                </a:solidFill>
                <a:latin typeface="楷体" pitchFamily="49" charset="-122"/>
                <a:ea typeface="楷体" pitchFamily="49" charset="-122"/>
              </a:rPr>
              <a:t>万吨上下</a:t>
            </a:r>
          </a:p>
        </p:txBody>
      </p:sp>
      <p:sp>
        <p:nvSpPr>
          <p:cNvPr id="8" name="矩形 7"/>
          <p:cNvSpPr/>
          <p:nvPr/>
        </p:nvSpPr>
        <p:spPr>
          <a:xfrm>
            <a:off x="3635896" y="5435932"/>
            <a:ext cx="3240360" cy="369332"/>
          </a:xfrm>
          <a:prstGeom prst="rect">
            <a:avLst/>
          </a:prstGeom>
        </p:spPr>
        <p:txBody>
          <a:bodyPr wrap="square">
            <a:spAutoFit/>
          </a:bodyPr>
          <a:lstStyle/>
          <a:p>
            <a:r>
              <a:rPr lang="zh-CN" altLang="en-US" i="1" dirty="0">
                <a:solidFill>
                  <a:srgbClr val="FF0000"/>
                </a:solidFill>
                <a:latin typeface="楷体" pitchFamily="49" charset="-122"/>
                <a:ea typeface="楷体" pitchFamily="49" charset="-122"/>
              </a:rPr>
              <a:t>大庆油田的开工不晚于</a:t>
            </a:r>
            <a:r>
              <a:rPr lang="en-US" altLang="zh-CN" i="1" dirty="0">
                <a:solidFill>
                  <a:srgbClr val="FF0000"/>
                </a:solidFill>
                <a:latin typeface="楷体" pitchFamily="49" charset="-122"/>
                <a:ea typeface="楷体" pitchFamily="49" charset="-122"/>
              </a:rPr>
              <a:t>1959</a:t>
            </a:r>
            <a:r>
              <a:rPr lang="zh-CN" altLang="en-US" i="1" dirty="0">
                <a:solidFill>
                  <a:srgbClr val="FF0000"/>
                </a:solidFill>
                <a:latin typeface="楷体" pitchFamily="49" charset="-122"/>
                <a:ea typeface="楷体" pitchFamily="49" charset="-122"/>
              </a:rPr>
              <a:t>年</a:t>
            </a:r>
          </a:p>
        </p:txBody>
      </p:sp>
      <p:sp>
        <p:nvSpPr>
          <p:cNvPr id="9" name="矩形 8"/>
          <p:cNvSpPr/>
          <p:nvPr/>
        </p:nvSpPr>
        <p:spPr>
          <a:xfrm>
            <a:off x="833405" y="6093296"/>
            <a:ext cx="7411003" cy="400110"/>
          </a:xfrm>
          <a:prstGeom prst="rect">
            <a:avLst/>
          </a:prstGeom>
        </p:spPr>
        <p:txBody>
          <a:bodyPr wrap="none">
            <a:spAutoFit/>
          </a:bodyPr>
          <a:lstStyle/>
          <a:p>
            <a:r>
              <a:rPr lang="zh-CN" altLang="en-US" sz="2000" b="1" i="1" dirty="0">
                <a:solidFill>
                  <a:srgbClr val="FF0000"/>
                </a:solidFill>
                <a:latin typeface="楷体" pitchFamily="49" charset="-122"/>
                <a:ea typeface="楷体" pitchFamily="49" charset="-122"/>
              </a:rPr>
              <a:t>反应塔炼油能力跟不上原油</a:t>
            </a:r>
            <a:r>
              <a:rPr lang="zh-CN" altLang="en-US" sz="2000" b="1" i="1" dirty="0" smtClean="0">
                <a:solidFill>
                  <a:srgbClr val="FF0000"/>
                </a:solidFill>
                <a:latin typeface="楷体" pitchFamily="49" charset="-122"/>
                <a:ea typeface="楷体" pitchFamily="49" charset="-122"/>
              </a:rPr>
              <a:t>产量</a:t>
            </a:r>
            <a:r>
              <a:rPr lang="en-US" altLang="zh-CN" sz="2000" b="1" i="1" dirty="0" smtClean="0">
                <a:solidFill>
                  <a:srgbClr val="FF0000"/>
                </a:solidFill>
                <a:latin typeface="楷体" pitchFamily="49" charset="-122"/>
                <a:ea typeface="楷体" pitchFamily="49" charset="-122"/>
              </a:rPr>
              <a:t>——</a:t>
            </a:r>
            <a:r>
              <a:rPr lang="zh-CN" altLang="en-US" sz="2000" b="1" i="1" dirty="0" smtClean="0">
                <a:solidFill>
                  <a:srgbClr val="FF0000"/>
                </a:solidFill>
                <a:latin typeface="楷体" pitchFamily="49" charset="-122"/>
                <a:ea typeface="楷体" pitchFamily="49" charset="-122"/>
              </a:rPr>
              <a:t>准备</a:t>
            </a:r>
            <a:r>
              <a:rPr lang="zh-CN" altLang="en-US" sz="2000" b="1" i="1" dirty="0">
                <a:solidFill>
                  <a:srgbClr val="FF0000"/>
                </a:solidFill>
                <a:latin typeface="楷体" pitchFamily="49" charset="-122"/>
                <a:ea typeface="楷体" pitchFamily="49" charset="-122"/>
              </a:rPr>
              <a:t>低价现货出售炼油设备</a:t>
            </a:r>
          </a:p>
        </p:txBody>
      </p:sp>
      <p:cxnSp>
        <p:nvCxnSpPr>
          <p:cNvPr id="11" name="直接箭头连接符 10"/>
          <p:cNvCxnSpPr>
            <a:endCxn id="3" idx="3"/>
          </p:cNvCxnSpPr>
          <p:nvPr/>
        </p:nvCxnSpPr>
        <p:spPr>
          <a:xfrm flipH="1">
            <a:off x="5624275" y="2132856"/>
            <a:ext cx="1395997" cy="10336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3"/>
          </p:cNvCxnSpPr>
          <p:nvPr/>
        </p:nvCxnSpPr>
        <p:spPr>
          <a:xfrm flipH="1">
            <a:off x="6229651" y="1700808"/>
            <a:ext cx="2014758" cy="89545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5" idx="0"/>
          </p:cNvCxnSpPr>
          <p:nvPr/>
        </p:nvCxnSpPr>
        <p:spPr>
          <a:xfrm flipH="1">
            <a:off x="6322273" y="4577184"/>
            <a:ext cx="604292" cy="17065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6" idx="0"/>
          </p:cNvCxnSpPr>
          <p:nvPr/>
        </p:nvCxnSpPr>
        <p:spPr>
          <a:xfrm flipH="1">
            <a:off x="3094966" y="3573016"/>
            <a:ext cx="468922" cy="11461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6" idx="0"/>
          </p:cNvCxnSpPr>
          <p:nvPr/>
        </p:nvCxnSpPr>
        <p:spPr>
          <a:xfrm flipH="1">
            <a:off x="3094966" y="3933056"/>
            <a:ext cx="468922" cy="78613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329427" y="3573016"/>
            <a:ext cx="52249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094966" y="3933056"/>
            <a:ext cx="97297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400811" y="4577184"/>
            <a:ext cx="10515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页脚占位符 9"/>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2" name="灯片编号占位符 11"/>
          <p:cNvSpPr>
            <a:spLocks noGrp="1"/>
          </p:cNvSpPr>
          <p:nvPr>
            <p:ph type="sldNum" sz="quarter" idx="10"/>
          </p:nvPr>
        </p:nvSpPr>
        <p:spPr/>
        <p:txBody>
          <a:bodyPr/>
          <a:lstStyle/>
          <a:p>
            <a:pPr>
              <a:defRPr/>
            </a:pPr>
            <a:fld id="{3B7484B5-1F67-4C82-B7D7-3383E5F545DB}" type="slidenum">
              <a:rPr lang="zh-CN" altLang="en-US" smtClean="0"/>
              <a:pPr>
                <a:defRPr/>
              </a:pPr>
              <a:t>14</a:t>
            </a:fld>
            <a:endParaRPr lang="en-US" altLang="zh-CN" dirty="0"/>
          </a:p>
        </p:txBody>
      </p:sp>
      <p:sp>
        <p:nvSpPr>
          <p:cNvPr id="27" name="流程图: 合并 2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357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
                                          </p:val>
                                        </p:tav>
                                        <p:tav tm="100000">
                                          <p:val>
                                            <p:strVal val="#ppt_w"/>
                                          </p:val>
                                        </p:tav>
                                      </p:tavLst>
                                    </p:anim>
                                    <p:anim calcmode="lin" valueType="num">
                                      <p:cBhvr>
                                        <p:cTn id="62" dur="500" fill="hold"/>
                                        <p:tgtEl>
                                          <p:spTgt spid="9"/>
                                        </p:tgtEl>
                                        <p:attrNameLst>
                                          <p:attrName>ppt_h</p:attrName>
                                        </p:attrNameLst>
                                      </p:cBhvr>
                                      <p:tavLst>
                                        <p:tav tm="0">
                                          <p:val>
                                            <p:fltVal val="0"/>
                                          </p:val>
                                        </p:tav>
                                        <p:tav tm="100000">
                                          <p:val>
                                            <p:strVal val="#ppt_h"/>
                                          </p:val>
                                        </p:tav>
                                      </p:tavLst>
                                    </p:anim>
                                    <p:animEffect transition="in" filter="fade">
                                      <p:cBhvr>
                                        <p:cTn id="63" dur="500"/>
                                        <p:tgtEl>
                                          <p:spTgt spid="9"/>
                                        </p:tgtEl>
                                      </p:cBhvr>
                                    </p:animEffec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a:t>
            </a:r>
            <a:r>
              <a:rPr lang="zh-CN" altLang="en-US" dirty="0" smtClean="0"/>
              <a:t>课程内容</a:t>
            </a:r>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15</a:t>
            </a:fld>
            <a:endParaRPr lang="en-US" altLang="zh-CN" dirty="0"/>
          </a:p>
        </p:txBody>
      </p:sp>
      <p:sp>
        <p:nvSpPr>
          <p:cNvPr id="5" name="页脚占位符 4"/>
          <p:cNvSpPr>
            <a:spLocks noGrp="1"/>
          </p:cNvSpPr>
          <p:nvPr>
            <p:ph type="ftr" sz="quarter" idx="11"/>
          </p:nvPr>
        </p:nvSpPr>
        <p:spPr/>
        <p:txBody>
          <a:bodyPr/>
          <a:lstStyle/>
          <a:p>
            <a:pPr>
              <a:defRPr/>
            </a:pPr>
            <a:r>
              <a:rPr lang="zh-CN" altLang="en-US" dirty="0" smtClean="0"/>
              <a:t>密码学导论</a:t>
            </a:r>
            <a:r>
              <a:rPr lang="en-US" altLang="zh-CN" dirty="0" smtClean="0"/>
              <a:t>--</a:t>
            </a:r>
            <a:r>
              <a:rPr lang="zh-CN" altLang="en-US" dirty="0" smtClean="0"/>
              <a:t>中国科学技术大学</a:t>
            </a:r>
            <a:endParaRPr lang="en-US" altLang="zh-CN" dirty="0"/>
          </a:p>
        </p:txBody>
      </p:sp>
      <p:sp>
        <p:nvSpPr>
          <p:cNvPr id="40" name="平行四边形 39"/>
          <p:cNvSpPr/>
          <p:nvPr/>
        </p:nvSpPr>
        <p:spPr>
          <a:xfrm flipV="1">
            <a:off x="395536" y="1697782"/>
            <a:ext cx="2988332" cy="1659210"/>
          </a:xfrm>
          <a:prstGeom prst="parallelogram">
            <a:avLst>
              <a:gd name="adj" fmla="val 29177"/>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1" name="平行四边形 40"/>
          <p:cNvSpPr/>
          <p:nvPr/>
        </p:nvSpPr>
        <p:spPr>
          <a:xfrm>
            <a:off x="395536" y="3501008"/>
            <a:ext cx="2988332" cy="1658466"/>
          </a:xfrm>
          <a:prstGeom prst="parallelogram">
            <a:avLst>
              <a:gd name="adj" fmla="val 29177"/>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5" name="平行四边形 44"/>
          <p:cNvSpPr/>
          <p:nvPr/>
        </p:nvSpPr>
        <p:spPr>
          <a:xfrm flipV="1">
            <a:off x="3023828" y="1700808"/>
            <a:ext cx="2988332" cy="1659210"/>
          </a:xfrm>
          <a:prstGeom prst="parallelogram">
            <a:avLst>
              <a:gd name="adj" fmla="val 29177"/>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6" name="平行四边形 45"/>
          <p:cNvSpPr/>
          <p:nvPr/>
        </p:nvSpPr>
        <p:spPr>
          <a:xfrm>
            <a:off x="3023828" y="3504034"/>
            <a:ext cx="2988332" cy="1658466"/>
          </a:xfrm>
          <a:prstGeom prst="parallelogram">
            <a:avLst>
              <a:gd name="adj" fmla="val 29177"/>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8" name="TextBox 47"/>
          <p:cNvSpPr txBox="1"/>
          <p:nvPr/>
        </p:nvSpPr>
        <p:spPr>
          <a:xfrm>
            <a:off x="1030618" y="2276872"/>
            <a:ext cx="1813190" cy="523220"/>
          </a:xfrm>
          <a:prstGeom prst="rect">
            <a:avLst/>
          </a:prstGeom>
          <a:noFill/>
        </p:spPr>
        <p:txBody>
          <a:bodyPr wrap="square" rtlCol="0">
            <a:spAutoFit/>
          </a:bodyPr>
          <a:lstStyle/>
          <a:p>
            <a:r>
              <a:rPr lang="zh-CN" altLang="en-US" sz="2800" b="1" dirty="0" smtClean="0">
                <a:latin typeface="楷体" pitchFamily="49" charset="-122"/>
                <a:ea typeface="楷体" pitchFamily="49" charset="-122"/>
              </a:rPr>
              <a:t>数论基础</a:t>
            </a:r>
            <a:endParaRPr lang="zh-CN" altLang="en-US" sz="2800" b="1" dirty="0">
              <a:latin typeface="楷体" pitchFamily="49" charset="-122"/>
              <a:ea typeface="楷体" pitchFamily="49" charset="-122"/>
            </a:endParaRPr>
          </a:p>
        </p:txBody>
      </p:sp>
      <p:sp>
        <p:nvSpPr>
          <p:cNvPr id="49" name="TextBox 48"/>
          <p:cNvSpPr txBox="1"/>
          <p:nvPr/>
        </p:nvSpPr>
        <p:spPr>
          <a:xfrm>
            <a:off x="940626" y="3810006"/>
            <a:ext cx="1697996" cy="954107"/>
          </a:xfrm>
          <a:prstGeom prst="rect">
            <a:avLst/>
          </a:prstGeom>
          <a:noFill/>
        </p:spPr>
        <p:txBody>
          <a:bodyPr wrap="square" rtlCol="0">
            <a:spAutoFit/>
          </a:bodyPr>
          <a:lstStyle/>
          <a:p>
            <a:pPr algn="ctr"/>
            <a:r>
              <a:rPr lang="zh-CN" altLang="en-US" sz="2800" b="1" dirty="0" smtClean="0">
                <a:latin typeface="楷体" pitchFamily="49" charset="-122"/>
                <a:ea typeface="楷体" pitchFamily="49" charset="-122"/>
              </a:rPr>
              <a:t>密码学</a:t>
            </a:r>
            <a:endParaRPr lang="en-US" altLang="zh-CN" sz="2800" b="1" dirty="0" smtClean="0">
              <a:latin typeface="楷体" pitchFamily="49" charset="-122"/>
              <a:ea typeface="楷体" pitchFamily="49" charset="-122"/>
            </a:endParaRPr>
          </a:p>
          <a:p>
            <a:pPr algn="ctr"/>
            <a:r>
              <a:rPr lang="zh-CN" altLang="en-US" sz="2800" b="1" dirty="0" smtClean="0">
                <a:latin typeface="楷体" pitchFamily="49" charset="-122"/>
                <a:ea typeface="楷体" pitchFamily="49" charset="-122"/>
              </a:rPr>
              <a:t>基本理论</a:t>
            </a:r>
            <a:endParaRPr lang="zh-CN" altLang="en-US" sz="2800" b="1" dirty="0">
              <a:latin typeface="楷体" pitchFamily="49" charset="-122"/>
              <a:ea typeface="楷体" pitchFamily="49" charset="-122"/>
            </a:endParaRPr>
          </a:p>
        </p:txBody>
      </p:sp>
      <p:sp>
        <p:nvSpPr>
          <p:cNvPr id="50" name="TextBox 49"/>
          <p:cNvSpPr txBox="1"/>
          <p:nvPr/>
        </p:nvSpPr>
        <p:spPr>
          <a:xfrm>
            <a:off x="3491880" y="2348880"/>
            <a:ext cx="2065218" cy="461665"/>
          </a:xfrm>
          <a:prstGeom prst="rect">
            <a:avLst/>
          </a:prstGeom>
          <a:noFill/>
        </p:spPr>
        <p:txBody>
          <a:bodyPr wrap="square" rtlCol="0">
            <a:spAutoFit/>
          </a:bodyPr>
          <a:lstStyle/>
          <a:p>
            <a:pPr algn="ctr"/>
            <a:r>
              <a:rPr lang="zh-CN" altLang="en-US" sz="2400" b="1" dirty="0" smtClean="0">
                <a:latin typeface="楷体" pitchFamily="49" charset="-122"/>
                <a:ea typeface="楷体" pitchFamily="49" charset="-122"/>
              </a:rPr>
              <a:t>密码编码技术</a:t>
            </a:r>
            <a:endParaRPr lang="en-US" altLang="zh-CN" sz="2400" b="1" dirty="0" smtClean="0">
              <a:latin typeface="楷体" pitchFamily="49" charset="-122"/>
              <a:ea typeface="楷体" pitchFamily="49" charset="-122"/>
            </a:endParaRPr>
          </a:p>
        </p:txBody>
      </p:sp>
      <p:sp>
        <p:nvSpPr>
          <p:cNvPr id="51" name="TextBox 50"/>
          <p:cNvSpPr txBox="1"/>
          <p:nvPr/>
        </p:nvSpPr>
        <p:spPr>
          <a:xfrm>
            <a:off x="3491880" y="4047455"/>
            <a:ext cx="2097940" cy="461665"/>
          </a:xfrm>
          <a:prstGeom prst="rect">
            <a:avLst/>
          </a:prstGeom>
          <a:noFill/>
        </p:spPr>
        <p:txBody>
          <a:bodyPr wrap="square" rtlCol="0">
            <a:spAutoFit/>
          </a:bodyPr>
          <a:lstStyle/>
          <a:p>
            <a:pPr algn="ctr"/>
            <a:r>
              <a:rPr lang="zh-CN" altLang="en-US" sz="2400" b="1" dirty="0" smtClean="0">
                <a:latin typeface="楷体" pitchFamily="49" charset="-122"/>
                <a:ea typeface="楷体" pitchFamily="49" charset="-122"/>
              </a:rPr>
              <a:t>密码分析技术</a:t>
            </a:r>
            <a:endParaRPr lang="en-US" altLang="zh-CN" b="1" dirty="0" smtClean="0">
              <a:latin typeface="楷体" pitchFamily="49" charset="-122"/>
              <a:ea typeface="楷体" pitchFamily="49" charset="-122"/>
            </a:endParaRPr>
          </a:p>
        </p:txBody>
      </p:sp>
      <p:sp>
        <p:nvSpPr>
          <p:cNvPr id="47" name="燕尾形箭头 46"/>
          <p:cNvSpPr/>
          <p:nvPr/>
        </p:nvSpPr>
        <p:spPr>
          <a:xfrm>
            <a:off x="5643009" y="1133097"/>
            <a:ext cx="3046893" cy="4573265"/>
          </a:xfrm>
          <a:prstGeom prst="notchedRightArrow">
            <a:avLst>
              <a:gd name="adj1" fmla="val 75900"/>
              <a:gd name="adj2" fmla="val 219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2" name="TextBox 51"/>
          <p:cNvSpPr txBox="1"/>
          <p:nvPr/>
        </p:nvSpPr>
        <p:spPr>
          <a:xfrm>
            <a:off x="6162899" y="2111678"/>
            <a:ext cx="2376264" cy="2616101"/>
          </a:xfrm>
          <a:prstGeom prst="rect">
            <a:avLst/>
          </a:prstGeom>
          <a:noFill/>
        </p:spPr>
        <p:txBody>
          <a:bodyPr wrap="square" rtlCol="0">
            <a:spAutoFit/>
          </a:bodyPr>
          <a:lstStyle/>
          <a:p>
            <a:r>
              <a:rPr lang="zh-CN" altLang="en-US" sz="2400" dirty="0" smtClean="0">
                <a:latin typeface="楷体" pitchFamily="49" charset="-122"/>
                <a:ea typeface="楷体" pitchFamily="49" charset="-122"/>
              </a:rPr>
              <a:t>密码应用：</a:t>
            </a:r>
            <a:endParaRPr lang="en-US" altLang="zh-CN" sz="2400" dirty="0" smtClean="0">
              <a:latin typeface="楷体" pitchFamily="49" charset="-122"/>
              <a:ea typeface="楷体" pitchFamily="49" charset="-122"/>
            </a:endParaRPr>
          </a:p>
          <a:p>
            <a:pPr marL="285750" indent="-285750">
              <a:buFont typeface="Arial" pitchFamily="34" charset="0"/>
              <a:buChar char="•"/>
            </a:pPr>
            <a:r>
              <a:rPr lang="en-US" altLang="zh-CN" sz="2000" dirty="0" smtClean="0">
                <a:latin typeface="楷体" pitchFamily="49" charset="-122"/>
                <a:ea typeface="楷体" pitchFamily="49" charset="-122"/>
              </a:rPr>
              <a:t>Hash</a:t>
            </a:r>
          </a:p>
          <a:p>
            <a:pPr marL="285750" indent="-285750">
              <a:buFont typeface="Arial" pitchFamily="34" charset="0"/>
              <a:buChar char="•"/>
            </a:pPr>
            <a:r>
              <a:rPr lang="zh-CN" altLang="en-US" sz="2000" dirty="0" smtClean="0">
                <a:latin typeface="楷体" pitchFamily="49" charset="-122"/>
                <a:ea typeface="楷体" pitchFamily="49" charset="-122"/>
              </a:rPr>
              <a:t>签名</a:t>
            </a:r>
            <a:endParaRPr lang="en-US" altLang="zh-CN" sz="2000" dirty="0" smtClean="0">
              <a:latin typeface="楷体" pitchFamily="49" charset="-122"/>
              <a:ea typeface="楷体" pitchFamily="49" charset="-122"/>
            </a:endParaRPr>
          </a:p>
          <a:p>
            <a:pPr marL="285750" indent="-285750">
              <a:buFont typeface="Arial" pitchFamily="34" charset="0"/>
              <a:buChar char="•"/>
            </a:pPr>
            <a:r>
              <a:rPr lang="zh-CN" altLang="en-US" sz="2000" dirty="0" smtClean="0">
                <a:latin typeface="楷体" pitchFamily="49" charset="-122"/>
                <a:ea typeface="楷体" pitchFamily="49" charset="-122"/>
              </a:rPr>
              <a:t>身份认证</a:t>
            </a:r>
            <a:endParaRPr lang="en-US" altLang="zh-CN" sz="2000" dirty="0" smtClean="0">
              <a:latin typeface="楷体" pitchFamily="49" charset="-122"/>
              <a:ea typeface="楷体" pitchFamily="49" charset="-122"/>
            </a:endParaRPr>
          </a:p>
          <a:p>
            <a:pPr marL="285750" indent="-285750">
              <a:buFont typeface="Arial" pitchFamily="34" charset="0"/>
              <a:buChar char="•"/>
            </a:pPr>
            <a:r>
              <a:rPr lang="zh-CN" altLang="en-US" sz="2000" dirty="0" smtClean="0">
                <a:latin typeface="楷体" pitchFamily="49" charset="-122"/>
                <a:ea typeface="楷体" pitchFamily="49" charset="-122"/>
              </a:rPr>
              <a:t>密钥分配、分享</a:t>
            </a:r>
            <a:endParaRPr lang="en-US" altLang="zh-CN" sz="2000" dirty="0" smtClean="0">
              <a:latin typeface="楷体" pitchFamily="49" charset="-122"/>
              <a:ea typeface="楷体" pitchFamily="49" charset="-122"/>
            </a:endParaRPr>
          </a:p>
          <a:p>
            <a:pPr marL="285750" indent="-285750">
              <a:buFont typeface="Arial" pitchFamily="34" charset="0"/>
              <a:buChar char="•"/>
            </a:pPr>
            <a:r>
              <a:rPr lang="zh-CN" altLang="en-US" sz="2000" dirty="0" smtClean="0">
                <a:latin typeface="楷体" pitchFamily="49" charset="-122"/>
                <a:ea typeface="楷体" pitchFamily="49" charset="-122"/>
              </a:rPr>
              <a:t>不经意传输</a:t>
            </a:r>
            <a:endParaRPr lang="en-US" altLang="zh-CN" sz="2000" dirty="0" smtClean="0">
              <a:latin typeface="楷体" pitchFamily="49" charset="-122"/>
              <a:ea typeface="楷体" pitchFamily="49" charset="-122"/>
            </a:endParaRPr>
          </a:p>
          <a:p>
            <a:pPr marL="285750" indent="-285750">
              <a:buFont typeface="Arial" pitchFamily="34" charset="0"/>
              <a:buChar char="•"/>
            </a:pPr>
            <a:r>
              <a:rPr lang="zh-CN" altLang="en-US" sz="2000" dirty="0" smtClean="0">
                <a:latin typeface="楷体" pitchFamily="49" charset="-122"/>
                <a:ea typeface="楷体" pitchFamily="49" charset="-122"/>
              </a:rPr>
              <a:t>公平计算</a:t>
            </a:r>
            <a:endParaRPr lang="en-US" altLang="zh-CN" sz="2000" dirty="0" smtClean="0">
              <a:latin typeface="楷体" pitchFamily="49" charset="-122"/>
              <a:ea typeface="楷体" pitchFamily="49" charset="-122"/>
            </a:endParaRPr>
          </a:p>
          <a:p>
            <a:pPr marL="285750" indent="-285750">
              <a:buFont typeface="Arial" pitchFamily="34" charset="0"/>
              <a:buChar char="•"/>
            </a:pPr>
            <a:r>
              <a:rPr lang="en-US" altLang="zh-CN" sz="2000" dirty="0" smtClean="0">
                <a:latin typeface="楷体" pitchFamily="49" charset="-122"/>
                <a:ea typeface="楷体" pitchFamily="49" charset="-122"/>
              </a:rPr>
              <a:t>…</a:t>
            </a:r>
          </a:p>
        </p:txBody>
      </p:sp>
      <p:sp>
        <p:nvSpPr>
          <p:cNvPr id="15" name="流程图: 合并 1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385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章节安排</a:t>
            </a:r>
            <a:endParaRPr lang="zh-CN" altLang="en-US" dirty="0"/>
          </a:p>
        </p:txBody>
      </p:sp>
      <p:sp>
        <p:nvSpPr>
          <p:cNvPr id="3" name="灯片编号占位符 2"/>
          <p:cNvSpPr>
            <a:spLocks noGrp="1"/>
          </p:cNvSpPr>
          <p:nvPr>
            <p:ph type="sldNum" sz="quarter" idx="10"/>
          </p:nvPr>
        </p:nvSpPr>
        <p:spPr/>
        <p:txBody>
          <a:bodyPr/>
          <a:lstStyle/>
          <a:p>
            <a:pPr>
              <a:defRPr/>
            </a:pPr>
            <a:fld id="{4D5C3986-FA80-4EE7-9FDC-15A4E8531ED7}" type="slidenum">
              <a:rPr lang="zh-CN" altLang="en-US" smtClean="0"/>
              <a:pPr>
                <a:defRPr/>
              </a:pPr>
              <a:t>16</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graphicFrame>
        <p:nvGraphicFramePr>
          <p:cNvPr id="5" name="图示 4"/>
          <p:cNvGraphicFramePr/>
          <p:nvPr>
            <p:extLst>
              <p:ext uri="{D42A27DB-BD31-4B8C-83A1-F6EECF244321}">
                <p14:modId xmlns:p14="http://schemas.microsoft.com/office/powerpoint/2010/main" val="1991436065"/>
              </p:ext>
            </p:extLst>
          </p:nvPr>
        </p:nvGraphicFramePr>
        <p:xfrm>
          <a:off x="611560" y="1196752"/>
          <a:ext cx="8136904"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505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5728" y="1052736"/>
            <a:ext cx="2448272" cy="2448272"/>
          </a:xfrm>
          <a:prstGeom prst="rect">
            <a:avLst/>
          </a:prstGeom>
        </p:spPr>
      </p:pic>
      <p:sp>
        <p:nvSpPr>
          <p:cNvPr id="2" name="标题 1"/>
          <p:cNvSpPr>
            <a:spLocks noGrp="1"/>
          </p:cNvSpPr>
          <p:nvPr>
            <p:ph type="title"/>
          </p:nvPr>
        </p:nvSpPr>
        <p:spPr/>
        <p:txBody>
          <a:bodyPr/>
          <a:lstStyle/>
          <a:p>
            <a:r>
              <a:rPr lang="zh-CN" altLang="en-US" dirty="0"/>
              <a:t>教材与参考书</a:t>
            </a:r>
          </a:p>
        </p:txBody>
      </p:sp>
      <p:sp>
        <p:nvSpPr>
          <p:cNvPr id="3" name="内容占位符 2"/>
          <p:cNvSpPr>
            <a:spLocks noGrp="1"/>
          </p:cNvSpPr>
          <p:nvPr>
            <p:ph idx="1"/>
          </p:nvPr>
        </p:nvSpPr>
        <p:spPr/>
        <p:txBody>
          <a:bodyPr/>
          <a:lstStyle/>
          <a:p>
            <a:r>
              <a:rPr lang="zh-CN" altLang="en-US" dirty="0" smtClean="0"/>
              <a:t>课程主页：</a:t>
            </a:r>
            <a:endParaRPr lang="en-US" altLang="zh-CN" dirty="0" smtClean="0"/>
          </a:p>
          <a:p>
            <a:pPr marL="0" indent="0">
              <a:buNone/>
            </a:pPr>
            <a:r>
              <a:rPr lang="en-US" altLang="zh-CN" sz="2000" dirty="0" smtClean="0">
                <a:hlinkClick r:id="rId3"/>
              </a:rPr>
              <a:t>http</a:t>
            </a:r>
            <a:r>
              <a:rPr lang="en-US" altLang="zh-CN" sz="2000" dirty="0">
                <a:hlinkClick r:id="rId3"/>
              </a:rPr>
              <a:t>://202.38.64.11/~</a:t>
            </a:r>
            <a:r>
              <a:rPr lang="en-US" altLang="zh-CN" sz="2000" dirty="0" smtClean="0">
                <a:hlinkClick r:id="rId3"/>
              </a:rPr>
              <a:t>whli/cryptography/index.html</a:t>
            </a:r>
            <a:endParaRPr lang="en-US" altLang="zh-CN" sz="2000" dirty="0" smtClean="0"/>
          </a:p>
          <a:p>
            <a:endParaRPr lang="en-US" altLang="zh-CN" dirty="0" smtClean="0"/>
          </a:p>
          <a:p>
            <a:endParaRPr lang="en-US" altLang="zh-CN" dirty="0" smtClean="0"/>
          </a:p>
          <a:p>
            <a:r>
              <a:rPr lang="zh-CN" altLang="en-US" dirty="0" smtClean="0"/>
              <a:t>参考书：</a:t>
            </a:r>
            <a:endParaRPr lang="en-US" altLang="zh-CN" dirty="0" smtClean="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17</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graphicFrame>
        <p:nvGraphicFramePr>
          <p:cNvPr id="7" name="图示 6"/>
          <p:cNvGraphicFramePr/>
          <p:nvPr>
            <p:extLst>
              <p:ext uri="{D42A27DB-BD31-4B8C-83A1-F6EECF244321}">
                <p14:modId xmlns:p14="http://schemas.microsoft.com/office/powerpoint/2010/main" val="1656625024"/>
              </p:ext>
            </p:extLst>
          </p:nvPr>
        </p:nvGraphicFramePr>
        <p:xfrm>
          <a:off x="539552" y="3573016"/>
          <a:ext cx="8064896" cy="2736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流程图: 合并 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280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课外资源</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980525905"/>
              </p:ext>
            </p:extLst>
          </p:nvPr>
        </p:nvGraphicFramePr>
        <p:xfrm>
          <a:off x="107504" y="1196752"/>
          <a:ext cx="8496944"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18</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408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成绩构成</a:t>
            </a:r>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19</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grpSp>
        <p:nvGrpSpPr>
          <p:cNvPr id="15" name="组合 14"/>
          <p:cNvGrpSpPr/>
          <p:nvPr/>
        </p:nvGrpSpPr>
        <p:grpSpPr>
          <a:xfrm>
            <a:off x="1852661" y="1267205"/>
            <a:ext cx="5671667" cy="3111766"/>
            <a:chOff x="2616522" y="1973418"/>
            <a:chExt cx="5671667" cy="3111766"/>
          </a:xfrm>
        </p:grpSpPr>
        <p:sp>
          <p:nvSpPr>
            <p:cNvPr id="16" name="Oval 485"/>
            <p:cNvSpPr>
              <a:spLocks noChangeArrowheads="1"/>
            </p:cNvSpPr>
            <p:nvPr/>
          </p:nvSpPr>
          <p:spPr bwMode="auto">
            <a:xfrm>
              <a:off x="2618298" y="1975120"/>
              <a:ext cx="5535052" cy="3110064"/>
            </a:xfrm>
            <a:prstGeom prst="ellipse">
              <a:avLst/>
            </a:prstGeom>
            <a:gradFill flip="none" rotWithShape="1">
              <a:gsLst>
                <a:gs pos="0">
                  <a:srgbClr val="777195">
                    <a:alpha val="75000"/>
                  </a:srgbClr>
                </a:gs>
                <a:gs pos="50000">
                  <a:schemeClr val="bg1">
                    <a:lumMod val="85000"/>
                  </a:schemeClr>
                </a:gs>
                <a:gs pos="100000">
                  <a:srgbClr val="777195">
                    <a:alpha val="75000"/>
                  </a:srgbClr>
                </a:gs>
              </a:gsLst>
              <a:lin ang="6600000" scaled="0"/>
              <a:tileRect/>
            </a:gradFill>
            <a:ln>
              <a:noFill/>
            </a:ln>
            <a:effectLst/>
            <a:extLst/>
          </p:spPr>
          <p:txBody>
            <a:bodyPr wrap="none" anchor="ctr"/>
            <a:lstStyle/>
            <a:p>
              <a:endParaRPr lang="zh-CN" altLang="en-US"/>
            </a:p>
          </p:txBody>
        </p:sp>
        <p:sp>
          <p:nvSpPr>
            <p:cNvPr id="19" name="饼形 18"/>
            <p:cNvSpPr/>
            <p:nvPr/>
          </p:nvSpPr>
          <p:spPr>
            <a:xfrm>
              <a:off x="2616522" y="1974990"/>
              <a:ext cx="5535052" cy="2719387"/>
            </a:xfrm>
            <a:prstGeom prst="pie">
              <a:avLst>
                <a:gd name="adj1" fmla="val 10800124"/>
                <a:gd name="adj2" fmla="val 17598379"/>
              </a:avLst>
            </a:prstGeom>
            <a:gradFill>
              <a:gsLst>
                <a:gs pos="0">
                  <a:srgbClr val="980298"/>
                </a:gs>
                <a:gs pos="21000">
                  <a:srgbClr val="8B038B"/>
                </a:gs>
                <a:gs pos="100000">
                  <a:schemeClr val="accent6">
                    <a:lumMod val="7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饼形 19"/>
            <p:cNvSpPr/>
            <p:nvPr/>
          </p:nvSpPr>
          <p:spPr>
            <a:xfrm>
              <a:off x="2618108" y="1974973"/>
              <a:ext cx="5535052" cy="2719387"/>
            </a:xfrm>
            <a:prstGeom prst="pie">
              <a:avLst>
                <a:gd name="adj1" fmla="val 20020033"/>
                <a:gd name="adj2" fmla="val 10805262"/>
              </a:avLst>
            </a:prstGeom>
            <a:gradFill flip="none" rotWithShape="1">
              <a:gsLst>
                <a:gs pos="0">
                  <a:srgbClr val="007FDE"/>
                </a:gs>
                <a:gs pos="35000">
                  <a:srgbClr val="007AD6"/>
                </a:gs>
                <a:gs pos="100000">
                  <a:srgbClr val="0070C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Text Box 500"/>
            <p:cNvSpPr txBox="1">
              <a:spLocks noChangeArrowheads="1"/>
            </p:cNvSpPr>
            <p:nvPr/>
          </p:nvSpPr>
          <p:spPr bwMode="auto">
            <a:xfrm>
              <a:off x="5133385" y="3885988"/>
              <a:ext cx="1210588" cy="707886"/>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28398" dir="3806097" algn="ctr" rotWithShape="0">
                      <a:srgbClr val="000000">
                        <a:alpha val="75999"/>
                      </a:srgbClr>
                    </a:outerShdw>
                  </a:effectLst>
                </a14:hiddenEffects>
              </a:ext>
            </a:extLst>
          </p:spPr>
          <p:txBody>
            <a:bodyPr wrap="none">
              <a:spAutoFit/>
            </a:bodyPr>
            <a:lstStyle/>
            <a:p>
              <a:r>
                <a:rPr lang="zh-CN" altLang="en-US" sz="2000" b="1" dirty="0" smtClean="0">
                  <a:solidFill>
                    <a:srgbClr val="FFFFFF"/>
                  </a:solidFill>
                  <a:latin typeface="华文楷体" pitchFamily="2" charset="-122"/>
                  <a:ea typeface="华文楷体" pitchFamily="2" charset="-122"/>
                </a:rPr>
                <a:t>期末考试</a:t>
              </a:r>
              <a:endParaRPr lang="en-US" altLang="zh-CN" sz="2000" b="1" dirty="0" smtClean="0">
                <a:solidFill>
                  <a:srgbClr val="FFFFFF"/>
                </a:solidFill>
                <a:latin typeface="华文楷体" pitchFamily="2" charset="-122"/>
                <a:ea typeface="华文楷体" pitchFamily="2" charset="-122"/>
              </a:endParaRPr>
            </a:p>
            <a:p>
              <a:pPr algn="ctr"/>
              <a:r>
                <a:rPr lang="en-US" altLang="zh-CN" sz="2000" b="1" dirty="0">
                  <a:solidFill>
                    <a:srgbClr val="FFFFFF"/>
                  </a:solidFill>
                  <a:latin typeface="华文楷体" pitchFamily="2" charset="-122"/>
                  <a:ea typeface="华文楷体" pitchFamily="2" charset="-122"/>
                </a:rPr>
                <a:t>7</a:t>
              </a:r>
              <a:r>
                <a:rPr lang="en-US" altLang="ko-KR" sz="2000" b="1" dirty="0" smtClean="0">
                  <a:solidFill>
                    <a:srgbClr val="FFFFFF"/>
                  </a:solidFill>
                  <a:latin typeface="华文楷体" pitchFamily="2" charset="-122"/>
                  <a:ea typeface="华文楷体" pitchFamily="2" charset="-122"/>
                </a:rPr>
                <a:t>0</a:t>
              </a:r>
              <a:r>
                <a:rPr lang="en-US" altLang="ko-KR" sz="2000" b="1" dirty="0">
                  <a:solidFill>
                    <a:srgbClr val="FFFFFF"/>
                  </a:solidFill>
                  <a:latin typeface="华文楷体" pitchFamily="2" charset="-122"/>
                  <a:ea typeface="华文楷体" pitchFamily="2" charset="-122"/>
                </a:rPr>
                <a:t>%</a:t>
              </a:r>
            </a:p>
          </p:txBody>
        </p:sp>
        <p:sp>
          <p:nvSpPr>
            <p:cNvPr id="26" name="Text Box 505"/>
            <p:cNvSpPr txBox="1">
              <a:spLocks noChangeArrowheads="1"/>
            </p:cNvSpPr>
            <p:nvPr/>
          </p:nvSpPr>
          <p:spPr bwMode="auto">
            <a:xfrm>
              <a:off x="3514089" y="2247045"/>
              <a:ext cx="1210588" cy="707886"/>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28398" dir="3806097" algn="ctr" rotWithShape="0">
                      <a:srgbClr val="000000">
                        <a:alpha val="75999"/>
                      </a:srgbClr>
                    </a:outerShdw>
                  </a:effectLst>
                </a14:hiddenEffects>
              </a:ext>
            </a:extLst>
          </p:spPr>
          <p:txBody>
            <a:bodyPr wrap="none">
              <a:spAutoFit/>
            </a:bodyPr>
            <a:lstStyle/>
            <a:p>
              <a:pPr algn="ctr"/>
              <a:r>
                <a:rPr lang="zh-CN" altLang="en-US" sz="2000" b="1" dirty="0" smtClean="0">
                  <a:solidFill>
                    <a:srgbClr val="FFFFFF"/>
                  </a:solidFill>
                  <a:latin typeface="华文楷体" pitchFamily="2" charset="-122"/>
                  <a:ea typeface="华文楷体" pitchFamily="2" charset="-122"/>
                </a:rPr>
                <a:t>课程实践</a:t>
              </a:r>
              <a:endParaRPr lang="en-US" altLang="zh-CN" sz="2000" b="1" dirty="0" smtClean="0">
                <a:solidFill>
                  <a:srgbClr val="FFFFFF"/>
                </a:solidFill>
                <a:latin typeface="华文楷体" pitchFamily="2" charset="-122"/>
                <a:ea typeface="华文楷体" pitchFamily="2" charset="-122"/>
              </a:endParaRPr>
            </a:p>
            <a:p>
              <a:pPr algn="ctr"/>
              <a:r>
                <a:rPr lang="en-US" altLang="zh-CN" sz="2000" b="1" dirty="0" smtClean="0">
                  <a:solidFill>
                    <a:srgbClr val="FFFFFF"/>
                  </a:solidFill>
                  <a:latin typeface="华文楷体" pitchFamily="2" charset="-122"/>
                  <a:ea typeface="华文楷体" pitchFamily="2" charset="-122"/>
                </a:rPr>
                <a:t>30</a:t>
              </a:r>
              <a:r>
                <a:rPr lang="en-US" altLang="ko-KR" sz="2000" b="1" dirty="0" smtClean="0">
                  <a:solidFill>
                    <a:srgbClr val="FFFFFF"/>
                  </a:solidFill>
                  <a:latin typeface="华文楷体" pitchFamily="2" charset="-122"/>
                  <a:ea typeface="华文楷体" pitchFamily="2" charset="-122"/>
                </a:rPr>
                <a:t>%</a:t>
              </a:r>
              <a:endParaRPr lang="en-US" altLang="ko-KR" sz="2000" b="1" dirty="0">
                <a:solidFill>
                  <a:srgbClr val="FFFFFF"/>
                </a:solidFill>
                <a:latin typeface="华文楷体" pitchFamily="2" charset="-122"/>
                <a:ea typeface="华文楷体" pitchFamily="2" charset="-122"/>
              </a:endParaRPr>
            </a:p>
          </p:txBody>
        </p:sp>
        <p:pic>
          <p:nvPicPr>
            <p:cNvPr id="27" name="Picture 502" descr="빛"/>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276" y="2751757"/>
              <a:ext cx="2093913"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饼形 16"/>
            <p:cNvSpPr/>
            <p:nvPr/>
          </p:nvSpPr>
          <p:spPr>
            <a:xfrm>
              <a:off x="2618357" y="1973418"/>
              <a:ext cx="5535052" cy="2719387"/>
            </a:xfrm>
            <a:prstGeom prst="pie">
              <a:avLst>
                <a:gd name="adj1" fmla="val 17600479"/>
                <a:gd name="adj2" fmla="val 20018830"/>
              </a:avLst>
            </a:prstGeom>
            <a:gradFill>
              <a:gsLst>
                <a:gs pos="0">
                  <a:schemeClr val="accent3">
                    <a:lumMod val="60000"/>
                    <a:lumOff val="40000"/>
                  </a:schemeClr>
                </a:gs>
                <a:gs pos="21000">
                  <a:schemeClr val="accent3">
                    <a:lumMod val="75000"/>
                  </a:schemeClr>
                </a:gs>
                <a:gs pos="100000">
                  <a:schemeClr val="accent3">
                    <a:lumMod val="5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Oval 495"/>
            <p:cNvSpPr>
              <a:spLocks noChangeArrowheads="1"/>
            </p:cNvSpPr>
            <p:nvPr/>
          </p:nvSpPr>
          <p:spPr bwMode="auto">
            <a:xfrm>
              <a:off x="4082297" y="2718367"/>
              <a:ext cx="2605088" cy="1079500"/>
            </a:xfrm>
            <a:prstGeom prst="ellipse">
              <a:avLst/>
            </a:prstGeom>
            <a:gradFill rotWithShape="1">
              <a:gsLst>
                <a:gs pos="0">
                  <a:srgbClr val="7067AF"/>
                </a:gs>
                <a:gs pos="50000">
                  <a:srgbClr val="FFFFFF"/>
                </a:gs>
                <a:gs pos="100000">
                  <a:srgbClr val="7067AF"/>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496"/>
            <p:cNvSpPr>
              <a:spLocks noChangeArrowheads="1"/>
            </p:cNvSpPr>
            <p:nvPr/>
          </p:nvSpPr>
          <p:spPr bwMode="auto">
            <a:xfrm>
              <a:off x="4274384" y="2945379"/>
              <a:ext cx="2222500" cy="863600"/>
            </a:xfrm>
            <a:prstGeom prst="ellipse">
              <a:avLst/>
            </a:prstGeom>
            <a:gradFill rotWithShape="1">
              <a:gsLst>
                <a:gs pos="0">
                  <a:srgbClr val="7067AF">
                    <a:gamma/>
                    <a:shade val="46275"/>
                    <a:invGamma/>
                  </a:srgbClr>
                </a:gs>
                <a:gs pos="50000">
                  <a:srgbClr val="7067AF"/>
                </a:gs>
                <a:gs pos="100000">
                  <a:srgbClr val="7067AF">
                    <a:gamma/>
                    <a:shade val="46275"/>
                    <a:invGamma/>
                  </a:srgbClr>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501"/>
            <p:cNvSpPr txBox="1">
              <a:spLocks noChangeArrowheads="1"/>
            </p:cNvSpPr>
            <p:nvPr/>
          </p:nvSpPr>
          <p:spPr bwMode="auto">
            <a:xfrm>
              <a:off x="4689831" y="3081882"/>
              <a:ext cx="1438118" cy="549275"/>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3000" b="1" dirty="0" smtClean="0">
                  <a:solidFill>
                    <a:srgbClr val="FFFFFF"/>
                  </a:solidFill>
                  <a:latin typeface="Tahoma" pitchFamily="34" charset="0"/>
                </a:rPr>
                <a:t>100</a:t>
              </a:r>
              <a:endParaRPr lang="en-US" altLang="ko-KR" sz="3000" b="1" dirty="0">
                <a:solidFill>
                  <a:srgbClr val="FFFFFF"/>
                </a:solidFill>
                <a:latin typeface="Tahoma" pitchFamily="34" charset="0"/>
              </a:endParaRPr>
            </a:p>
          </p:txBody>
        </p:sp>
        <p:sp>
          <p:nvSpPr>
            <p:cNvPr id="18" name="Text Box 505"/>
            <p:cNvSpPr txBox="1">
              <a:spLocks noChangeArrowheads="1"/>
            </p:cNvSpPr>
            <p:nvPr/>
          </p:nvSpPr>
          <p:spPr bwMode="auto">
            <a:xfrm>
              <a:off x="5890078" y="2083925"/>
              <a:ext cx="697627" cy="707886"/>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28398" dir="3806097" algn="ctr" rotWithShape="0">
                      <a:srgbClr val="000000">
                        <a:alpha val="75999"/>
                      </a:srgbClr>
                    </a:outerShdw>
                  </a:effectLst>
                </a14:hiddenEffects>
              </a:ext>
            </a:extLst>
          </p:spPr>
          <p:txBody>
            <a:bodyPr wrap="none">
              <a:spAutoFit/>
            </a:bodyPr>
            <a:lstStyle/>
            <a:p>
              <a:pPr algn="ctr"/>
              <a:r>
                <a:rPr lang="zh-CN" altLang="en-US" sz="2000" b="1" dirty="0" smtClean="0">
                  <a:solidFill>
                    <a:srgbClr val="FFFFFF"/>
                  </a:solidFill>
                  <a:latin typeface="华文楷体" pitchFamily="2" charset="-122"/>
                  <a:ea typeface="华文楷体" pitchFamily="2" charset="-122"/>
                </a:rPr>
                <a:t>作业</a:t>
              </a:r>
              <a:endParaRPr lang="en-US" altLang="zh-CN" sz="2000" b="1" dirty="0" smtClean="0">
                <a:solidFill>
                  <a:srgbClr val="FFFFFF"/>
                </a:solidFill>
                <a:latin typeface="华文楷体" pitchFamily="2" charset="-122"/>
                <a:ea typeface="华文楷体" pitchFamily="2" charset="-122"/>
              </a:endParaRPr>
            </a:p>
            <a:p>
              <a:pPr algn="ctr"/>
              <a:r>
                <a:rPr lang="en-US" altLang="zh-CN" sz="2000" b="1" dirty="0" smtClean="0">
                  <a:solidFill>
                    <a:srgbClr val="FFFFFF"/>
                  </a:solidFill>
                  <a:latin typeface="华文楷体" pitchFamily="2" charset="-122"/>
                  <a:ea typeface="华文楷体" pitchFamily="2" charset="-122"/>
                </a:rPr>
                <a:t>10</a:t>
              </a:r>
              <a:r>
                <a:rPr lang="en-US" altLang="ko-KR" sz="2000" b="1" dirty="0" smtClean="0">
                  <a:solidFill>
                    <a:srgbClr val="FFFFFF"/>
                  </a:solidFill>
                  <a:latin typeface="华文楷体" pitchFamily="2" charset="-122"/>
                  <a:ea typeface="华文楷体" pitchFamily="2" charset="-122"/>
                </a:rPr>
                <a:t>%</a:t>
              </a:r>
              <a:endParaRPr lang="en-US" altLang="ko-KR" sz="2000" b="1" dirty="0">
                <a:solidFill>
                  <a:srgbClr val="FFFFFF"/>
                </a:solidFill>
                <a:latin typeface="华文楷体" pitchFamily="2" charset="-122"/>
                <a:ea typeface="华文楷体" pitchFamily="2" charset="-122"/>
              </a:endParaRPr>
            </a:p>
          </p:txBody>
        </p:sp>
      </p:grpSp>
      <p:sp>
        <p:nvSpPr>
          <p:cNvPr id="2" name="矩形 1"/>
          <p:cNvSpPr/>
          <p:nvPr/>
        </p:nvSpPr>
        <p:spPr>
          <a:xfrm>
            <a:off x="1331640" y="4509120"/>
            <a:ext cx="6609557" cy="1754326"/>
          </a:xfrm>
          <a:prstGeom prst="rect">
            <a:avLst/>
          </a:prstGeom>
        </p:spPr>
        <p:txBody>
          <a:bodyPr wrap="square">
            <a:spAutoFit/>
          </a:bodyPr>
          <a:lstStyle/>
          <a:p>
            <a:pPr>
              <a:lnSpc>
                <a:spcPct val="150000"/>
              </a:lnSpc>
            </a:pPr>
            <a:r>
              <a:rPr lang="zh-CN" altLang="en-US" dirty="0" smtClean="0"/>
              <a:t>平日作业：态度分，对错不论</a:t>
            </a:r>
            <a:endParaRPr lang="en-US" altLang="zh-CN" dirty="0" smtClean="0"/>
          </a:p>
          <a:p>
            <a:pPr>
              <a:lnSpc>
                <a:spcPct val="150000"/>
              </a:lnSpc>
            </a:pPr>
            <a:r>
              <a:rPr lang="zh-CN" altLang="en-US" dirty="0" smtClean="0"/>
              <a:t>课程</a:t>
            </a:r>
            <a:r>
              <a:rPr lang="zh-CN" altLang="en-US" dirty="0"/>
              <a:t>实践：完成指定实验研究项目，作</a:t>
            </a:r>
            <a:r>
              <a:rPr lang="en-US" altLang="zh-CN" dirty="0"/>
              <a:t>10-15</a:t>
            </a:r>
            <a:r>
              <a:rPr lang="zh-CN" altLang="en-US" dirty="0"/>
              <a:t>分钟</a:t>
            </a:r>
            <a:r>
              <a:rPr lang="zh-CN" altLang="en-US" dirty="0" smtClean="0"/>
              <a:t>报告</a:t>
            </a:r>
            <a:endParaRPr lang="en-US" altLang="zh-CN" dirty="0" smtClean="0"/>
          </a:p>
          <a:p>
            <a:pPr>
              <a:lnSpc>
                <a:spcPct val="150000"/>
              </a:lnSpc>
            </a:pPr>
            <a:r>
              <a:rPr lang="zh-CN" altLang="en-US" dirty="0" smtClean="0"/>
              <a:t>期末考试：</a:t>
            </a:r>
            <a:r>
              <a:rPr lang="zh-CN" altLang="en-US" dirty="0" smtClean="0">
                <a:solidFill>
                  <a:srgbClr val="FF0000"/>
                </a:solidFill>
              </a:rPr>
              <a:t>闭卷</a:t>
            </a:r>
            <a:endParaRPr lang="en-US" altLang="zh-CN" dirty="0" smtClean="0">
              <a:solidFill>
                <a:srgbClr val="FF0000"/>
              </a:solidFill>
            </a:endParaRPr>
          </a:p>
          <a:p>
            <a:pPr>
              <a:lnSpc>
                <a:spcPct val="150000"/>
              </a:lnSpc>
            </a:pPr>
            <a:r>
              <a:rPr lang="zh-CN" altLang="en-US" dirty="0" smtClean="0">
                <a:solidFill>
                  <a:srgbClr val="FF0000"/>
                </a:solidFill>
              </a:rPr>
              <a:t>点名</a:t>
            </a:r>
            <a:r>
              <a:rPr lang="zh-CN" altLang="en-US" dirty="0" smtClean="0">
                <a:solidFill>
                  <a:srgbClr val="FF0000"/>
                </a:solidFill>
                <a:sym typeface="Wingdings" panose="05000000000000000000" pitchFamily="2" charset="2"/>
              </a:rPr>
              <a:t>：小测验形式，</a:t>
            </a:r>
            <a:r>
              <a:rPr lang="zh-CN" altLang="en-US" dirty="0" smtClean="0">
                <a:solidFill>
                  <a:srgbClr val="FF0000"/>
                </a:solidFill>
              </a:rPr>
              <a:t>负分，每次扣</a:t>
            </a:r>
            <a:r>
              <a:rPr lang="en-US" altLang="zh-CN" dirty="0" smtClean="0">
                <a:solidFill>
                  <a:srgbClr val="FF0000"/>
                </a:solidFill>
              </a:rPr>
              <a:t>1</a:t>
            </a:r>
            <a:r>
              <a:rPr lang="zh-CN" altLang="en-US" dirty="0" smtClean="0">
                <a:solidFill>
                  <a:srgbClr val="FF0000"/>
                </a:solidFill>
              </a:rPr>
              <a:t>分，上不封顶</a:t>
            </a:r>
            <a:endParaRPr lang="en-US" altLang="zh-CN" dirty="0" smtClean="0">
              <a:solidFill>
                <a:srgbClr val="FF0000"/>
              </a:solidFill>
            </a:endParaRPr>
          </a:p>
        </p:txBody>
      </p:sp>
      <p:sp>
        <p:nvSpPr>
          <p:cNvPr id="25" name="流程图: 合并 2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829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本章目录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553252563"/>
              </p:ext>
            </p:extLst>
          </p:nvPr>
        </p:nvGraphicFramePr>
        <p:xfrm>
          <a:off x="457200" y="1295400"/>
          <a:ext cx="8229600" cy="4941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2</a:t>
            </a:fld>
            <a:endParaRPr lang="en-US" altLang="zh-CN" dirty="0"/>
          </a:p>
        </p:txBody>
      </p:sp>
      <p:sp>
        <p:nvSpPr>
          <p:cNvPr id="7" name="流程图: 合并 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071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第二节 密码学的历史</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zh-CN" altLang="en-US" dirty="0" smtClean="0"/>
              <a:t>密码学导论</a:t>
            </a:r>
            <a:r>
              <a:rPr lang="en-US" altLang="zh-CN" dirty="0" smtClean="0"/>
              <a:t>--</a:t>
            </a:r>
            <a:r>
              <a:rPr lang="zh-CN" altLang="en-US" dirty="0" smtClean="0"/>
              <a:t>中国科学技术大学</a:t>
            </a:r>
            <a:endParaRPr lang="en-US" altLang="zh-CN" dirty="0"/>
          </a:p>
        </p:txBody>
      </p:sp>
      <p:sp>
        <p:nvSpPr>
          <p:cNvPr id="2" name="灯片编号占位符 1"/>
          <p:cNvSpPr>
            <a:spLocks noGrp="1"/>
          </p:cNvSpPr>
          <p:nvPr>
            <p:ph type="sldNum" sz="quarter" idx="10"/>
          </p:nvPr>
        </p:nvSpPr>
        <p:spPr/>
        <p:txBody>
          <a:bodyPr/>
          <a:lstStyle/>
          <a:p>
            <a:pPr>
              <a:defRPr/>
            </a:pPr>
            <a:fld id="{FC6C3F5E-09DE-47CB-B45C-8870030737BE}" type="slidenum">
              <a:rPr lang="zh-CN" altLang="en-US" smtClean="0"/>
              <a:pPr>
                <a:defRPr/>
              </a:pPr>
              <a:t>20</a:t>
            </a:fld>
            <a:endParaRPr lang="en-US" altLang="zh-CN" dirty="0"/>
          </a:p>
        </p:txBody>
      </p:sp>
    </p:spTree>
    <p:extLst>
      <p:ext uri="{BB962C8B-B14F-4D97-AF65-F5344CB8AC3E}">
        <p14:creationId xmlns:p14="http://schemas.microsoft.com/office/powerpoint/2010/main" val="53542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grpSp>
        <p:nvGrpSpPr>
          <p:cNvPr id="58" name="组合 57"/>
          <p:cNvGrpSpPr/>
          <p:nvPr/>
        </p:nvGrpSpPr>
        <p:grpSpPr>
          <a:xfrm>
            <a:off x="1733550" y="1296933"/>
            <a:ext cx="5943600" cy="4413250"/>
            <a:chOff x="1485900" y="1471572"/>
            <a:chExt cx="5943600" cy="4413250"/>
          </a:xfrm>
        </p:grpSpPr>
        <p:sp>
          <p:nvSpPr>
            <p:cNvPr id="32" name="Freeform 33"/>
            <p:cNvSpPr>
              <a:spLocks noEditPoints="1"/>
            </p:cNvSpPr>
            <p:nvPr/>
          </p:nvSpPr>
          <p:spPr bwMode="gray">
            <a:xfrm>
              <a:off x="1485900" y="1846222"/>
              <a:ext cx="5943600" cy="4038600"/>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rgbClr val="D2610C"/>
                </a:gs>
                <a:gs pos="100000">
                  <a:srgbClr val="6187E3"/>
                </a:gs>
              </a:gsLst>
              <a:lin ang="5400000" scaled="1"/>
            </a:gradFill>
            <a:ln>
              <a:noFill/>
            </a:ln>
            <a:effectLst>
              <a:outerShdw dist="206741" dir="8249373"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Oval 64"/>
            <p:cNvSpPr>
              <a:spLocks noChangeArrowheads="1"/>
            </p:cNvSpPr>
            <p:nvPr/>
          </p:nvSpPr>
          <p:spPr bwMode="gray">
            <a:xfrm rot="20876594">
              <a:off x="3481388" y="4900572"/>
              <a:ext cx="1438275" cy="666750"/>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Oval 65"/>
            <p:cNvSpPr>
              <a:spLocks noChangeArrowheads="1"/>
            </p:cNvSpPr>
            <p:nvPr/>
          </p:nvSpPr>
          <p:spPr bwMode="gray">
            <a:xfrm>
              <a:off x="3413125" y="3681372"/>
              <a:ext cx="1704975" cy="1706563"/>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Oval 66"/>
            <p:cNvSpPr>
              <a:spLocks noChangeArrowheads="1"/>
            </p:cNvSpPr>
            <p:nvPr/>
          </p:nvSpPr>
          <p:spPr bwMode="gray">
            <a:xfrm>
              <a:off x="3433763" y="3690897"/>
              <a:ext cx="1665287" cy="166370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Oval 67"/>
            <p:cNvSpPr>
              <a:spLocks noChangeArrowheads="1"/>
            </p:cNvSpPr>
            <p:nvPr/>
          </p:nvSpPr>
          <p:spPr bwMode="gray">
            <a:xfrm>
              <a:off x="3451225" y="3706772"/>
              <a:ext cx="1584325" cy="1555750"/>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Oval 68"/>
            <p:cNvSpPr>
              <a:spLocks noChangeArrowheads="1"/>
            </p:cNvSpPr>
            <p:nvPr/>
          </p:nvSpPr>
          <p:spPr bwMode="gray">
            <a:xfrm>
              <a:off x="3543300" y="3751222"/>
              <a:ext cx="1409700" cy="1262063"/>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Text Box 69"/>
            <p:cNvSpPr txBox="1">
              <a:spLocks noChangeArrowheads="1"/>
            </p:cNvSpPr>
            <p:nvPr/>
          </p:nvSpPr>
          <p:spPr bwMode="gray">
            <a:xfrm>
              <a:off x="3401418" y="4308435"/>
              <a:ext cx="17315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smtClean="0">
                  <a:solidFill>
                    <a:srgbClr val="000000"/>
                  </a:solidFill>
                  <a:latin typeface="楷体" pitchFamily="49" charset="-122"/>
                  <a:ea typeface="楷体" pitchFamily="49" charset="-122"/>
                </a:rPr>
                <a:t>计算机时代</a:t>
              </a:r>
              <a:endParaRPr lang="en-US" altLang="zh-CN" sz="1600" b="1" dirty="0">
                <a:latin typeface="楷体" pitchFamily="49" charset="-122"/>
                <a:ea typeface="楷体" pitchFamily="49" charset="-122"/>
              </a:endParaRPr>
            </a:p>
          </p:txBody>
        </p:sp>
        <p:sp>
          <p:nvSpPr>
            <p:cNvPr id="39" name="Oval 70"/>
            <p:cNvSpPr>
              <a:spLocks noChangeArrowheads="1"/>
            </p:cNvSpPr>
            <p:nvPr/>
          </p:nvSpPr>
          <p:spPr bwMode="gray">
            <a:xfrm rot="20827004">
              <a:off x="1652588" y="4290972"/>
              <a:ext cx="1133475" cy="609600"/>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40" name="Group 71"/>
            <p:cNvGrpSpPr>
              <a:grpSpLocks/>
            </p:cNvGrpSpPr>
            <p:nvPr/>
          </p:nvGrpSpPr>
          <p:grpSpPr bwMode="auto">
            <a:xfrm>
              <a:off x="1576388" y="3300372"/>
              <a:ext cx="1371600" cy="1441450"/>
              <a:chOff x="732" y="2112"/>
              <a:chExt cx="842" cy="860"/>
            </a:xfrm>
          </p:grpSpPr>
          <p:sp>
            <p:nvSpPr>
              <p:cNvPr id="41" name="Oval 7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Oval 7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Oval 7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Oval 7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Text Box 76"/>
              <p:cNvSpPr txBox="1">
                <a:spLocks noChangeArrowheads="1"/>
              </p:cNvSpPr>
              <p:nvPr/>
            </p:nvSpPr>
            <p:spPr bwMode="gray">
              <a:xfrm>
                <a:off x="767" y="2414"/>
                <a:ext cx="747"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dirty="0" smtClean="0">
                    <a:solidFill>
                      <a:sysClr val="windowText" lastClr="000000"/>
                    </a:solidFill>
                    <a:latin typeface="楷体" pitchFamily="49" charset="-122"/>
                    <a:ea typeface="楷体" pitchFamily="49" charset="-122"/>
                  </a:rPr>
                  <a:t>机电时代</a:t>
                </a:r>
                <a:endParaRPr kumimoji="0" lang="en-US" altLang="zh-CN" sz="2000" b="1" i="0" u="none" strike="noStrike" kern="0" cap="none" spc="0" normalizeH="0" baseline="0" noProof="0" dirty="0">
                  <a:ln>
                    <a:noFill/>
                  </a:ln>
                  <a:solidFill>
                    <a:sysClr val="windowText" lastClr="000000"/>
                  </a:solidFill>
                  <a:effectLst/>
                  <a:uLnTx/>
                  <a:uFillTx/>
                  <a:latin typeface="楷体" pitchFamily="49" charset="-122"/>
                  <a:ea typeface="楷体" pitchFamily="49" charset="-122"/>
                </a:endParaRPr>
              </a:p>
            </p:txBody>
          </p:sp>
        </p:grpSp>
        <p:sp>
          <p:nvSpPr>
            <p:cNvPr id="46" name="Oval 77"/>
            <p:cNvSpPr>
              <a:spLocks noChangeArrowheads="1"/>
            </p:cNvSpPr>
            <p:nvPr/>
          </p:nvSpPr>
          <p:spPr bwMode="gray">
            <a:xfrm>
              <a:off x="1528763" y="2535197"/>
              <a:ext cx="914400" cy="533400"/>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Oval 78"/>
            <p:cNvSpPr>
              <a:spLocks noChangeArrowheads="1"/>
            </p:cNvSpPr>
            <p:nvPr/>
          </p:nvSpPr>
          <p:spPr bwMode="gray">
            <a:xfrm>
              <a:off x="1604963" y="1928772"/>
              <a:ext cx="1023937" cy="1023938"/>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Oval 79"/>
            <p:cNvSpPr>
              <a:spLocks noChangeArrowheads="1"/>
            </p:cNvSpPr>
            <p:nvPr/>
          </p:nvSpPr>
          <p:spPr bwMode="gray">
            <a:xfrm>
              <a:off x="1617663" y="1933535"/>
              <a:ext cx="1000125" cy="1000125"/>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Oval 80"/>
            <p:cNvSpPr>
              <a:spLocks noChangeArrowheads="1"/>
            </p:cNvSpPr>
            <p:nvPr/>
          </p:nvSpPr>
          <p:spPr bwMode="gray">
            <a:xfrm>
              <a:off x="1628775" y="1944647"/>
              <a:ext cx="950913" cy="933450"/>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Oval 81"/>
            <p:cNvSpPr>
              <a:spLocks noChangeArrowheads="1"/>
            </p:cNvSpPr>
            <p:nvPr/>
          </p:nvSpPr>
          <p:spPr bwMode="gray">
            <a:xfrm>
              <a:off x="1682750" y="1970047"/>
              <a:ext cx="847725" cy="757238"/>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Text Box 82"/>
            <p:cNvSpPr txBox="1">
              <a:spLocks noChangeArrowheads="1"/>
            </p:cNvSpPr>
            <p:nvPr/>
          </p:nvSpPr>
          <p:spPr bwMode="gray">
            <a:xfrm>
              <a:off x="1570046" y="2278022"/>
              <a:ext cx="11144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smtClean="0">
                  <a:solidFill>
                    <a:srgbClr val="000000"/>
                  </a:solidFill>
                  <a:latin typeface="楷体" pitchFamily="49" charset="-122"/>
                  <a:ea typeface="楷体" pitchFamily="49" charset="-122"/>
                </a:rPr>
                <a:t>手工时代</a:t>
              </a:r>
              <a:endParaRPr lang="en-US" altLang="zh-CN" b="1" dirty="0">
                <a:latin typeface="楷体" pitchFamily="49" charset="-122"/>
                <a:ea typeface="楷体" pitchFamily="49" charset="-122"/>
              </a:endParaRPr>
            </a:p>
          </p:txBody>
        </p:sp>
        <p:sp>
          <p:nvSpPr>
            <p:cNvPr id="52" name="Oval 83"/>
            <p:cNvSpPr>
              <a:spLocks noChangeArrowheads="1"/>
            </p:cNvSpPr>
            <p:nvPr/>
          </p:nvSpPr>
          <p:spPr bwMode="gray">
            <a:xfrm>
              <a:off x="2795588" y="2004972"/>
              <a:ext cx="685800" cy="228600"/>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Oval 84"/>
            <p:cNvSpPr>
              <a:spLocks noChangeArrowheads="1"/>
            </p:cNvSpPr>
            <p:nvPr/>
          </p:nvSpPr>
          <p:spPr bwMode="gray">
            <a:xfrm>
              <a:off x="2917825" y="1471572"/>
              <a:ext cx="682625" cy="682625"/>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Oval 85"/>
            <p:cNvSpPr>
              <a:spLocks noChangeArrowheads="1"/>
            </p:cNvSpPr>
            <p:nvPr/>
          </p:nvSpPr>
          <p:spPr bwMode="gray">
            <a:xfrm>
              <a:off x="2927350" y="1474747"/>
              <a:ext cx="665163" cy="66675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Oval 86"/>
            <p:cNvSpPr>
              <a:spLocks noChangeArrowheads="1"/>
            </p:cNvSpPr>
            <p:nvPr/>
          </p:nvSpPr>
          <p:spPr bwMode="gray">
            <a:xfrm>
              <a:off x="2933700" y="1481097"/>
              <a:ext cx="633413" cy="622300"/>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Oval 87"/>
            <p:cNvSpPr>
              <a:spLocks noChangeArrowheads="1"/>
            </p:cNvSpPr>
            <p:nvPr/>
          </p:nvSpPr>
          <p:spPr bwMode="gray">
            <a:xfrm>
              <a:off x="2970213" y="1500147"/>
              <a:ext cx="563562" cy="503238"/>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Text Box 88"/>
            <p:cNvSpPr txBox="1">
              <a:spLocks noChangeArrowheads="1"/>
            </p:cNvSpPr>
            <p:nvPr/>
          </p:nvSpPr>
          <p:spPr bwMode="gray">
            <a:xfrm>
              <a:off x="2810113" y="1695410"/>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smtClean="0">
                  <a:solidFill>
                    <a:srgbClr val="000000"/>
                  </a:solidFill>
                  <a:latin typeface="楷体" pitchFamily="49" charset="-122"/>
                  <a:ea typeface="楷体" pitchFamily="49" charset="-122"/>
                </a:rPr>
                <a:t>传统时代</a:t>
              </a:r>
              <a:endParaRPr lang="en-US" altLang="zh-CN" b="1" dirty="0">
                <a:latin typeface="楷体" pitchFamily="49" charset="-122"/>
                <a:ea typeface="楷体" pitchFamily="49" charset="-122"/>
              </a:endParaRPr>
            </a:p>
          </p:txBody>
        </p:sp>
      </p:grpSp>
      <p:sp>
        <p:nvSpPr>
          <p:cNvPr id="2" name="灯片编号占位符 1"/>
          <p:cNvSpPr>
            <a:spLocks noGrp="1"/>
          </p:cNvSpPr>
          <p:nvPr>
            <p:ph type="sldNum" sz="quarter" idx="10"/>
          </p:nvPr>
        </p:nvSpPr>
        <p:spPr/>
        <p:txBody>
          <a:bodyPr/>
          <a:lstStyle/>
          <a:p>
            <a:pPr>
              <a:defRPr/>
            </a:pPr>
            <a:fld id="{3B7484B5-1F67-4C82-B7D7-3383E5F545DB}" type="slidenum">
              <a:rPr lang="zh-CN" altLang="en-US" smtClean="0"/>
              <a:pPr>
                <a:defRPr/>
              </a:pPr>
              <a:t>21</a:t>
            </a:fld>
            <a:endParaRPr lang="en-US" altLang="zh-CN" dirty="0"/>
          </a:p>
        </p:txBody>
      </p:sp>
      <p:sp>
        <p:nvSpPr>
          <p:cNvPr id="62" name="流程图: 合并 6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792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dirty="0" smtClean="0"/>
              <a:t>最早的有记载的加密文字</a:t>
            </a:r>
            <a:endParaRPr lang="en-US" dirty="0" smtClean="0"/>
          </a:p>
        </p:txBody>
      </p:sp>
      <p:sp>
        <p:nvSpPr>
          <p:cNvPr id="28675" name="内容占位符 2"/>
          <p:cNvSpPr>
            <a:spLocks noGrp="1"/>
          </p:cNvSpPr>
          <p:nvPr>
            <p:ph idx="1"/>
          </p:nvPr>
        </p:nvSpPr>
        <p:spPr/>
        <p:txBody>
          <a:bodyPr/>
          <a:lstStyle/>
          <a:p>
            <a:pPr eaLnBrk="1" hangingPunct="1"/>
            <a:r>
              <a:rPr lang="zh-CN" altLang="en-US" dirty="0" smtClean="0"/>
              <a:t>公元前</a:t>
            </a:r>
            <a:r>
              <a:rPr lang="en-US" dirty="0" smtClean="0"/>
              <a:t>19</a:t>
            </a:r>
            <a:r>
              <a:rPr lang="zh-CN" altLang="en-US" dirty="0" smtClean="0"/>
              <a:t>世纪古埃及第十二王朝，</a:t>
            </a:r>
            <a:r>
              <a:rPr lang="en-US" dirty="0" err="1" smtClean="0"/>
              <a:t>Menet</a:t>
            </a:r>
            <a:r>
              <a:rPr lang="en-US" dirty="0" smtClean="0"/>
              <a:t> Khufu</a:t>
            </a:r>
            <a:r>
              <a:rPr lang="zh-CN" altLang="en-US" dirty="0" smtClean="0"/>
              <a:t>小镇的一位祭祀撰写的碑文</a:t>
            </a:r>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lvl="1" eaLnBrk="1" hangingPunct="1"/>
            <a:r>
              <a:rPr lang="zh-CN" altLang="en-US" dirty="0" smtClean="0"/>
              <a:t>本质是一种代换编码</a:t>
            </a:r>
            <a:endParaRPr lang="en-US" altLang="zh-CN" dirty="0" smtClean="0"/>
          </a:p>
          <a:p>
            <a:pPr lvl="1" eaLnBrk="1" hangingPunct="1"/>
            <a:r>
              <a:rPr lang="zh-CN" altLang="en-US" dirty="0" smtClean="0"/>
              <a:t>目的：为了显得更重要和更神秘</a:t>
            </a:r>
            <a:endParaRPr lang="en-US" altLang="zh-CN" dirty="0" smtClean="0"/>
          </a:p>
          <a:p>
            <a:pPr eaLnBrk="1" hangingPunct="1"/>
            <a:endParaRPr lang="en-US" dirty="0" smtClean="0"/>
          </a:p>
        </p:txBody>
      </p:sp>
      <p:pic>
        <p:nvPicPr>
          <p:cNvPr id="28676" name="图片 10" descr="imagesCAP71ITE"/>
          <p:cNvPicPr>
            <a:picLocks noChangeAspect="1" noChangeArrowheads="1"/>
          </p:cNvPicPr>
          <p:nvPr/>
        </p:nvPicPr>
        <p:blipFill>
          <a:blip r:embed="rId2" cstate="print"/>
          <a:srcRect/>
          <a:stretch>
            <a:fillRect/>
          </a:stretch>
        </p:blipFill>
        <p:spPr bwMode="auto">
          <a:xfrm>
            <a:off x="1548457" y="2205112"/>
            <a:ext cx="1763713" cy="2808287"/>
          </a:xfrm>
          <a:prstGeom prst="rect">
            <a:avLst/>
          </a:prstGeom>
          <a:noFill/>
          <a:ln w="9525">
            <a:noFill/>
            <a:miter lim="800000"/>
            <a:headEnd/>
            <a:tailEnd/>
          </a:ln>
        </p:spPr>
      </p:pic>
      <p:pic>
        <p:nvPicPr>
          <p:cNvPr id="28677" name="图片 9" descr="hierogly"/>
          <p:cNvPicPr>
            <a:picLocks noChangeAspect="1" noChangeArrowheads="1"/>
          </p:cNvPicPr>
          <p:nvPr/>
        </p:nvPicPr>
        <p:blipFill>
          <a:blip r:embed="rId3" cstate="print"/>
          <a:srcRect/>
          <a:stretch>
            <a:fillRect/>
          </a:stretch>
        </p:blipFill>
        <p:spPr bwMode="auto">
          <a:xfrm>
            <a:off x="3851920" y="2636912"/>
            <a:ext cx="4464050" cy="2208212"/>
          </a:xfrm>
          <a:prstGeom prst="rect">
            <a:avLst/>
          </a:prstGeom>
          <a:noFill/>
          <a:ln w="9525">
            <a:noFill/>
            <a:miter lim="800000"/>
            <a:headEnd/>
            <a:tailEnd/>
          </a:ln>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22</a:t>
            </a:fld>
            <a:endParaRPr lang="en-US" altLang="zh-CN" dirty="0"/>
          </a:p>
        </p:txBody>
      </p:sp>
      <p:sp>
        <p:nvSpPr>
          <p:cNvPr id="16" name="流程图: 合并 1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47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dirty="0" smtClean="0"/>
              <a:t>最早用于保护信息的密码技术</a:t>
            </a:r>
            <a:endParaRPr lang="en-US" dirty="0" smtClean="0"/>
          </a:p>
        </p:txBody>
      </p:sp>
      <p:sp>
        <p:nvSpPr>
          <p:cNvPr id="29699" name="内容占位符 2"/>
          <p:cNvSpPr>
            <a:spLocks noGrp="1"/>
          </p:cNvSpPr>
          <p:nvPr>
            <p:ph idx="1"/>
          </p:nvPr>
        </p:nvSpPr>
        <p:spPr>
          <a:xfrm>
            <a:off x="395536" y="1268760"/>
            <a:ext cx="8072437" cy="5312916"/>
          </a:xfrm>
        </p:spPr>
        <p:txBody>
          <a:bodyPr/>
          <a:lstStyle/>
          <a:p>
            <a:r>
              <a:rPr lang="zh-CN" altLang="en-US" dirty="0" smtClean="0"/>
              <a:t>公元前</a:t>
            </a:r>
            <a:r>
              <a:rPr lang="en-US" altLang="zh-CN" dirty="0" smtClean="0"/>
              <a:t>11</a:t>
            </a:r>
            <a:r>
              <a:rPr lang="zh-CN" altLang="en-US" dirty="0" smtClean="0"/>
              <a:t>世纪，周武王时期姜太公发明</a:t>
            </a:r>
            <a:endParaRPr lang="en-US" altLang="zh-CN" dirty="0" smtClean="0"/>
          </a:p>
          <a:p>
            <a:pPr lvl="1"/>
            <a:r>
              <a:rPr lang="zh-CN" altLang="en-US" dirty="0" smtClean="0"/>
              <a:t>“阴符”：</a:t>
            </a:r>
            <a:endParaRPr lang="en-US" altLang="zh-CN" dirty="0" smtClean="0"/>
          </a:p>
          <a:p>
            <a:pPr lvl="1"/>
            <a:endParaRPr lang="en-US" dirty="0" smtClean="0"/>
          </a:p>
          <a:p>
            <a:pPr lvl="1"/>
            <a:endParaRPr lang="en-US" dirty="0" smtClean="0"/>
          </a:p>
          <a:p>
            <a:pPr lvl="1"/>
            <a:endParaRPr lang="en-US" dirty="0" smtClean="0"/>
          </a:p>
          <a:p>
            <a:pPr lvl="1"/>
            <a:endParaRPr lang="en-US" dirty="0" smtClean="0"/>
          </a:p>
          <a:p>
            <a:pPr lvl="2"/>
            <a:r>
              <a:rPr lang="zh-CN" altLang="en-US" dirty="0" smtClean="0"/>
              <a:t>是一种代换加密</a:t>
            </a:r>
            <a:endParaRPr lang="en-US" altLang="zh-CN" dirty="0" smtClean="0"/>
          </a:p>
          <a:p>
            <a:pPr lvl="2"/>
            <a:endParaRPr lang="en-US" dirty="0" smtClean="0"/>
          </a:p>
          <a:p>
            <a:pPr lvl="1"/>
            <a:r>
              <a:rPr lang="zh-CN" altLang="en-US" dirty="0" smtClean="0"/>
              <a:t>“阴书”：“一合而再离，三发而一知”</a:t>
            </a:r>
            <a:endParaRPr lang="en-US" altLang="zh-CN" dirty="0" smtClean="0"/>
          </a:p>
          <a:p>
            <a:pPr lvl="2"/>
            <a:r>
              <a:rPr lang="zh-CN" altLang="en-US" dirty="0" smtClean="0"/>
              <a:t>是一种置乱密码</a:t>
            </a:r>
            <a:endParaRPr lang="en-US" altLang="zh-CN" dirty="0" smtClean="0"/>
          </a:p>
          <a:p>
            <a:pPr lvl="2"/>
            <a:r>
              <a:rPr lang="zh-CN" altLang="en-US" dirty="0" smtClean="0"/>
              <a:t>文字必须简明扼要，收信人需要有较好的文学素养</a:t>
            </a:r>
            <a:endParaRPr lang="en-US" dirty="0" smtClean="0"/>
          </a:p>
        </p:txBody>
      </p:sp>
      <p:graphicFrame>
        <p:nvGraphicFramePr>
          <p:cNvPr id="4" name="表格 3"/>
          <p:cNvGraphicFramePr>
            <a:graphicFrameLocks noGrp="1"/>
          </p:cNvGraphicFramePr>
          <p:nvPr>
            <p:extLst>
              <p:ext uri="{D42A27DB-BD31-4B8C-83A1-F6EECF244321}">
                <p14:modId xmlns:p14="http://schemas.microsoft.com/office/powerpoint/2010/main" val="1488894756"/>
              </p:ext>
            </p:extLst>
          </p:nvPr>
        </p:nvGraphicFramePr>
        <p:xfrm>
          <a:off x="2123728" y="2276872"/>
          <a:ext cx="5328592" cy="1656184"/>
        </p:xfrm>
        <a:graphic>
          <a:graphicData uri="http://schemas.openxmlformats.org/drawingml/2006/table">
            <a:tbl>
              <a:tblPr bandRow="1">
                <a:tableStyleId>{ED083AE6-46FA-4A59-8FB0-9F97EB10719F}</a:tableStyleId>
              </a:tblPr>
              <a:tblGrid>
                <a:gridCol w="1512168"/>
                <a:gridCol w="1152128"/>
                <a:gridCol w="1512168"/>
                <a:gridCol w="1152128"/>
              </a:tblGrid>
              <a:tr h="414046">
                <a:tc>
                  <a:txBody>
                    <a:bodyPr/>
                    <a:lstStyle/>
                    <a:p>
                      <a:pPr algn="ctr"/>
                      <a:r>
                        <a:rPr lang="zh-CN" altLang="en-US" sz="1600" dirty="0" smtClean="0"/>
                        <a:t>大胜克敌符</a:t>
                      </a:r>
                      <a:endParaRPr lang="en-US" sz="1600" dirty="0"/>
                    </a:p>
                  </a:txBody>
                  <a:tcPr anchor="ctr"/>
                </a:tc>
                <a:tc>
                  <a:txBody>
                    <a:bodyPr/>
                    <a:lstStyle/>
                    <a:p>
                      <a:pPr algn="ctr"/>
                      <a:r>
                        <a:rPr lang="zh-CN" altLang="en-US" sz="1600" dirty="0" smtClean="0"/>
                        <a:t>长</a:t>
                      </a:r>
                      <a:r>
                        <a:rPr lang="en-US" sz="1600" dirty="0" smtClean="0"/>
                        <a:t>1</a:t>
                      </a:r>
                      <a:r>
                        <a:rPr lang="zh-CN" altLang="en-US" sz="1600" dirty="0" smtClean="0"/>
                        <a:t>尺</a:t>
                      </a:r>
                      <a:endParaRPr lang="en-US" sz="1600" dirty="0"/>
                    </a:p>
                  </a:txBody>
                  <a:tcPr anchor="ctr"/>
                </a:tc>
                <a:tc>
                  <a:txBody>
                    <a:bodyPr/>
                    <a:lstStyle/>
                    <a:p>
                      <a:pPr algn="ctr"/>
                      <a:r>
                        <a:rPr lang="zh-CN" altLang="en-US" sz="1600" dirty="0" smtClean="0"/>
                        <a:t>警众坚守符</a:t>
                      </a:r>
                      <a:endParaRPr lang="en-US" sz="1600" dirty="0"/>
                    </a:p>
                  </a:txBody>
                  <a:tcPr anchor="ctr"/>
                </a:tc>
                <a:tc>
                  <a:txBody>
                    <a:bodyPr/>
                    <a:lstStyle/>
                    <a:p>
                      <a:pPr algn="ctr"/>
                      <a:r>
                        <a:rPr lang="zh-CN" altLang="en-US" sz="1600" dirty="0" smtClean="0"/>
                        <a:t>长</a:t>
                      </a:r>
                      <a:r>
                        <a:rPr lang="en-US" sz="1600" dirty="0" smtClean="0"/>
                        <a:t>6</a:t>
                      </a:r>
                      <a:r>
                        <a:rPr lang="zh-CN" altLang="en-US" sz="1600" dirty="0" smtClean="0"/>
                        <a:t>寸</a:t>
                      </a:r>
                      <a:endParaRPr lang="en-US" sz="1600" dirty="0"/>
                    </a:p>
                  </a:txBody>
                  <a:tcPr anchor="ctr"/>
                </a:tc>
              </a:tr>
              <a:tr h="414046">
                <a:tc>
                  <a:txBody>
                    <a:bodyPr/>
                    <a:lstStyle/>
                    <a:p>
                      <a:pPr algn="ctr"/>
                      <a:r>
                        <a:rPr lang="zh-CN" altLang="en-US" sz="1600" dirty="0" smtClean="0"/>
                        <a:t>破阵离将符</a:t>
                      </a:r>
                      <a:endParaRPr lang="en-US" sz="1600" dirty="0"/>
                    </a:p>
                  </a:txBody>
                  <a:tcPr anchor="ctr"/>
                </a:tc>
                <a:tc>
                  <a:txBody>
                    <a:bodyPr/>
                    <a:lstStyle/>
                    <a:p>
                      <a:pPr algn="ctr"/>
                      <a:r>
                        <a:rPr lang="zh-CN" altLang="en-US" sz="1600" dirty="0" smtClean="0"/>
                        <a:t>长</a:t>
                      </a:r>
                      <a:r>
                        <a:rPr lang="en-US" sz="1600" dirty="0" smtClean="0"/>
                        <a:t>9</a:t>
                      </a:r>
                      <a:r>
                        <a:rPr lang="zh-CN" altLang="en-US" sz="1600" dirty="0" smtClean="0"/>
                        <a:t>寸</a:t>
                      </a:r>
                      <a:endParaRPr lang="en-US" sz="1600" dirty="0"/>
                    </a:p>
                  </a:txBody>
                  <a:tcPr anchor="ctr"/>
                </a:tc>
                <a:tc>
                  <a:txBody>
                    <a:bodyPr/>
                    <a:lstStyle/>
                    <a:p>
                      <a:pPr algn="ctr"/>
                      <a:r>
                        <a:rPr lang="zh-CN" altLang="en-US" sz="1600" dirty="0" smtClean="0"/>
                        <a:t>请粮益兵符</a:t>
                      </a:r>
                      <a:endParaRPr lang="en-US" sz="1600" dirty="0"/>
                    </a:p>
                  </a:txBody>
                  <a:tcPr anchor="ctr"/>
                </a:tc>
                <a:tc>
                  <a:txBody>
                    <a:bodyPr/>
                    <a:lstStyle/>
                    <a:p>
                      <a:pPr algn="ctr"/>
                      <a:r>
                        <a:rPr lang="zh-CN" altLang="en-US" sz="1600" dirty="0" smtClean="0"/>
                        <a:t>长</a:t>
                      </a:r>
                      <a:r>
                        <a:rPr lang="en-US" sz="1600" dirty="0" smtClean="0"/>
                        <a:t>5</a:t>
                      </a:r>
                      <a:r>
                        <a:rPr lang="zh-CN" altLang="en-US" sz="1600" dirty="0" smtClean="0"/>
                        <a:t>寸</a:t>
                      </a:r>
                      <a:endParaRPr lang="en-US" sz="1600" dirty="0"/>
                    </a:p>
                  </a:txBody>
                  <a:tcPr anchor="ctr"/>
                </a:tc>
              </a:tr>
              <a:tr h="414046">
                <a:tc>
                  <a:txBody>
                    <a:bodyPr/>
                    <a:lstStyle/>
                    <a:p>
                      <a:pPr algn="ctr"/>
                      <a:r>
                        <a:rPr lang="zh-CN" altLang="en-US" sz="1600" dirty="0" smtClean="0"/>
                        <a:t>降城得邑符</a:t>
                      </a:r>
                      <a:endParaRPr lang="en-US" sz="1600" dirty="0"/>
                    </a:p>
                  </a:txBody>
                  <a:tcPr anchor="ctr"/>
                </a:tc>
                <a:tc>
                  <a:txBody>
                    <a:bodyPr/>
                    <a:lstStyle/>
                    <a:p>
                      <a:pPr algn="ctr"/>
                      <a:r>
                        <a:rPr lang="zh-CN" altLang="en-US" sz="1600" dirty="0" smtClean="0"/>
                        <a:t>长</a:t>
                      </a:r>
                      <a:r>
                        <a:rPr lang="en-US" sz="1600" dirty="0" smtClean="0"/>
                        <a:t>8</a:t>
                      </a:r>
                      <a:r>
                        <a:rPr lang="zh-CN" altLang="en-US" sz="1600" dirty="0" smtClean="0"/>
                        <a:t>寸</a:t>
                      </a:r>
                      <a:endParaRPr lang="en-US" sz="1600" dirty="0"/>
                    </a:p>
                  </a:txBody>
                  <a:tcPr anchor="ctr"/>
                </a:tc>
                <a:tc>
                  <a:txBody>
                    <a:bodyPr/>
                    <a:lstStyle/>
                    <a:p>
                      <a:pPr algn="ctr"/>
                      <a:r>
                        <a:rPr lang="zh-CN" altLang="en-US" sz="1600" dirty="0" smtClean="0"/>
                        <a:t>败军亡将符</a:t>
                      </a:r>
                      <a:endParaRPr lang="en-US" sz="1600" dirty="0"/>
                    </a:p>
                  </a:txBody>
                  <a:tcPr anchor="ctr"/>
                </a:tc>
                <a:tc>
                  <a:txBody>
                    <a:bodyPr/>
                    <a:lstStyle/>
                    <a:p>
                      <a:pPr algn="ctr"/>
                      <a:r>
                        <a:rPr lang="zh-CN" altLang="en-US" sz="1600" dirty="0" smtClean="0"/>
                        <a:t>长</a:t>
                      </a:r>
                      <a:r>
                        <a:rPr lang="en-US" sz="1600" dirty="0" smtClean="0"/>
                        <a:t>4</a:t>
                      </a:r>
                      <a:r>
                        <a:rPr lang="zh-CN" altLang="en-US" sz="1600" dirty="0" smtClean="0"/>
                        <a:t>寸</a:t>
                      </a:r>
                      <a:endParaRPr lang="en-US" sz="1600" dirty="0"/>
                    </a:p>
                  </a:txBody>
                  <a:tcPr anchor="ctr"/>
                </a:tc>
              </a:tr>
              <a:tr h="414046">
                <a:tc>
                  <a:txBody>
                    <a:bodyPr/>
                    <a:lstStyle/>
                    <a:p>
                      <a:pPr algn="ctr"/>
                      <a:r>
                        <a:rPr lang="zh-CN" altLang="en-US" sz="1600" dirty="0" smtClean="0"/>
                        <a:t>却敌极远符</a:t>
                      </a:r>
                      <a:endParaRPr lang="en-US" sz="1600" dirty="0"/>
                    </a:p>
                  </a:txBody>
                  <a:tcPr anchor="ctr"/>
                </a:tc>
                <a:tc>
                  <a:txBody>
                    <a:bodyPr/>
                    <a:lstStyle/>
                    <a:p>
                      <a:pPr algn="ctr"/>
                      <a:r>
                        <a:rPr lang="zh-CN" altLang="en-US" sz="1600" dirty="0" smtClean="0"/>
                        <a:t>长</a:t>
                      </a:r>
                      <a:r>
                        <a:rPr lang="en-US" sz="1600" dirty="0" smtClean="0"/>
                        <a:t>7</a:t>
                      </a:r>
                      <a:r>
                        <a:rPr lang="zh-CN" altLang="en-US" sz="1600" dirty="0" smtClean="0"/>
                        <a:t>寸</a:t>
                      </a:r>
                      <a:endParaRPr lang="en-US" sz="1600" dirty="0"/>
                    </a:p>
                  </a:txBody>
                  <a:tcPr anchor="ctr"/>
                </a:tc>
                <a:tc>
                  <a:txBody>
                    <a:bodyPr/>
                    <a:lstStyle/>
                    <a:p>
                      <a:pPr algn="ctr"/>
                      <a:r>
                        <a:rPr lang="zh-CN" altLang="en-US" sz="1600" dirty="0" smtClean="0"/>
                        <a:t>失利亡士符</a:t>
                      </a:r>
                      <a:endParaRPr lang="en-US" sz="1600" dirty="0"/>
                    </a:p>
                  </a:txBody>
                  <a:tcPr anchor="ctr"/>
                </a:tc>
                <a:tc>
                  <a:txBody>
                    <a:bodyPr/>
                    <a:lstStyle/>
                    <a:p>
                      <a:pPr algn="ctr"/>
                      <a:r>
                        <a:rPr lang="zh-CN" altLang="en-US" sz="1600" dirty="0" smtClean="0"/>
                        <a:t>长</a:t>
                      </a:r>
                      <a:r>
                        <a:rPr lang="en-US" sz="1600" dirty="0" smtClean="0"/>
                        <a:t>3</a:t>
                      </a:r>
                      <a:r>
                        <a:rPr lang="zh-CN" altLang="en-US" sz="1600" dirty="0" smtClean="0"/>
                        <a:t>寸</a:t>
                      </a:r>
                      <a:endParaRPr lang="en-US" sz="1600" dirty="0"/>
                    </a:p>
                  </a:txBody>
                  <a:tcPr anchor="ctr"/>
                </a:tc>
              </a:tr>
            </a:tbl>
          </a:graphicData>
        </a:graphic>
      </p:graphicFrame>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23</a:t>
            </a:fld>
            <a:endParaRPr lang="en-US" altLang="zh-CN" dirty="0"/>
          </a:p>
        </p:txBody>
      </p:sp>
      <p:sp>
        <p:nvSpPr>
          <p:cNvPr id="15" name="流程图: 合并 1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65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pPr eaLnBrk="1" hangingPunct="1"/>
            <a:endParaRPr lang="en-US" smtClean="0"/>
          </a:p>
        </p:txBody>
      </p:sp>
      <p:sp>
        <p:nvSpPr>
          <p:cNvPr id="30723" name="内容占位符 2"/>
          <p:cNvSpPr>
            <a:spLocks noGrp="1"/>
          </p:cNvSpPr>
          <p:nvPr>
            <p:ph idx="1"/>
          </p:nvPr>
        </p:nvSpPr>
        <p:spPr/>
        <p:txBody>
          <a:bodyPr/>
          <a:lstStyle/>
          <a:p>
            <a:r>
              <a:rPr lang="zh-CN" altLang="en-US" dirty="0" smtClean="0"/>
              <a:t>公元前</a:t>
            </a:r>
            <a:r>
              <a:rPr lang="en-US" altLang="zh-CN" dirty="0" smtClean="0"/>
              <a:t>4</a:t>
            </a:r>
            <a:r>
              <a:rPr lang="zh-CN" altLang="en-US" dirty="0" smtClean="0"/>
              <a:t>世纪，斯巴达</a:t>
            </a:r>
            <a:r>
              <a:rPr lang="en-US" altLang="zh-CN" dirty="0" smtClean="0"/>
              <a:t>-</a:t>
            </a:r>
            <a:r>
              <a:rPr lang="zh-CN" altLang="en-US" dirty="0" smtClean="0"/>
              <a:t>波斯的战争中，“天书”</a:t>
            </a:r>
            <a:endParaRPr lang="en-US" altLang="zh-CN" dirty="0" smtClean="0"/>
          </a:p>
          <a:p>
            <a:pPr lvl="1"/>
            <a:r>
              <a:rPr lang="zh-CN" altLang="en-US" dirty="0" smtClean="0"/>
              <a:t>是一种置乱加密</a:t>
            </a:r>
            <a:endParaRPr lang="en-US" altLang="zh-CN" dirty="0" smtClean="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r>
              <a:rPr lang="zh-CN" altLang="en-US" dirty="0"/>
              <a:t>公元前</a:t>
            </a:r>
            <a:r>
              <a:rPr lang="en-US" altLang="zh-CN" dirty="0"/>
              <a:t>1</a:t>
            </a:r>
            <a:r>
              <a:rPr lang="zh-CN" altLang="en-US" dirty="0"/>
              <a:t>世纪，凯撒密码</a:t>
            </a:r>
            <a:endParaRPr lang="en-US" altLang="zh-CN" dirty="0"/>
          </a:p>
          <a:p>
            <a:pPr lvl="1"/>
            <a:r>
              <a:rPr lang="en-US" altLang="zh-CN" dirty="0" smtClean="0">
                <a:latin typeface="Times New Roman" pitchFamily="18" charset="0"/>
                <a:cs typeface="Times New Roman" pitchFamily="18" charset="0"/>
              </a:rPr>
              <a:t>C=m+3</a:t>
            </a:r>
            <a:endParaRPr lang="en-US" altLang="zh-CN" dirty="0">
              <a:latin typeface="Times New Roman" pitchFamily="18" charset="0"/>
              <a:cs typeface="Times New Roman" pitchFamily="18" charset="0"/>
            </a:endParaRPr>
          </a:p>
          <a:p>
            <a:pPr lvl="1"/>
            <a:r>
              <a:rPr lang="zh-CN" altLang="en-US" dirty="0">
                <a:solidFill>
                  <a:srgbClr val="FF0000"/>
                </a:solidFill>
              </a:rPr>
              <a:t>是第一种计算意义上的代换</a:t>
            </a:r>
            <a:r>
              <a:rPr lang="zh-CN" altLang="en-US" dirty="0" smtClean="0">
                <a:solidFill>
                  <a:srgbClr val="FF0000"/>
                </a:solidFill>
              </a:rPr>
              <a:t>密码</a:t>
            </a:r>
            <a:endParaRPr lang="en-US" altLang="zh-CN" dirty="0">
              <a:solidFill>
                <a:srgbClr val="FF0000"/>
              </a:solidFill>
            </a:endParaRPr>
          </a:p>
        </p:txBody>
      </p:sp>
      <p:pic>
        <p:nvPicPr>
          <p:cNvPr id="30724" name="图片 3" descr="C:\Users\ThinkPad User\Desktop\密码学导论 讲义\插图\2nlfqlu.jpg"/>
          <p:cNvPicPr>
            <a:picLocks noChangeAspect="1" noChangeArrowheads="1"/>
          </p:cNvPicPr>
          <p:nvPr/>
        </p:nvPicPr>
        <p:blipFill>
          <a:blip r:embed="rId2" cstate="print"/>
          <a:srcRect/>
          <a:stretch>
            <a:fillRect/>
          </a:stretch>
        </p:blipFill>
        <p:spPr bwMode="auto">
          <a:xfrm>
            <a:off x="2915816" y="2132856"/>
            <a:ext cx="3760144" cy="2462459"/>
          </a:xfrm>
          <a:prstGeom prst="rect">
            <a:avLst/>
          </a:prstGeom>
          <a:noFill/>
          <a:ln w="9525">
            <a:noFill/>
            <a:miter lim="800000"/>
            <a:headEnd/>
            <a:tailEnd/>
          </a:ln>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24</a:t>
            </a:fld>
            <a:endParaRPr lang="en-US" altLang="zh-CN" dirty="0"/>
          </a:p>
        </p:txBody>
      </p:sp>
      <p:sp>
        <p:nvSpPr>
          <p:cNvPr id="15" name="流程图: 合并 1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640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endParaRPr lang="en-US" smtClean="0"/>
          </a:p>
        </p:txBody>
      </p:sp>
      <p:sp>
        <p:nvSpPr>
          <p:cNvPr id="31747" name="内容占位符 2"/>
          <p:cNvSpPr>
            <a:spLocks noGrp="1"/>
          </p:cNvSpPr>
          <p:nvPr>
            <p:ph idx="1"/>
          </p:nvPr>
        </p:nvSpPr>
        <p:spPr>
          <a:xfrm>
            <a:off x="323528" y="1484784"/>
            <a:ext cx="8534723" cy="5039841"/>
          </a:xfrm>
        </p:spPr>
        <p:txBody>
          <a:bodyPr/>
          <a:lstStyle/>
          <a:p>
            <a:pPr eaLnBrk="1" hangingPunct="1"/>
            <a:r>
              <a:rPr lang="zh-CN" altLang="en-US" dirty="0" smtClean="0"/>
              <a:t>手工时代</a:t>
            </a:r>
            <a:endParaRPr lang="en-US" altLang="zh-CN" dirty="0" smtClean="0"/>
          </a:p>
          <a:p>
            <a:pPr lvl="1" eaLnBrk="1" hangingPunct="1"/>
            <a:r>
              <a:rPr lang="zh-CN" altLang="en-US" dirty="0" smtClean="0"/>
              <a:t>手工加密、解密，有少量辅助设备出现</a:t>
            </a:r>
            <a:endParaRPr lang="en-US" altLang="zh-CN" dirty="0" smtClean="0"/>
          </a:p>
          <a:p>
            <a:pPr lvl="1" eaLnBrk="1" hangingPunct="1"/>
            <a:r>
              <a:rPr lang="zh-CN" altLang="en-US" dirty="0" smtClean="0"/>
              <a:t>代换以技巧为主，辅助以少量计算</a:t>
            </a:r>
            <a:endParaRPr lang="en-US" altLang="zh-CN" dirty="0" smtClean="0"/>
          </a:p>
          <a:p>
            <a:pPr lvl="1" eaLnBrk="1" hangingPunct="1"/>
            <a:r>
              <a:rPr lang="zh-CN" altLang="en-US" dirty="0" smtClean="0"/>
              <a:t>加密算法比较简单，一般不公开</a:t>
            </a:r>
            <a:endParaRPr lang="en-US" altLang="zh-CN" dirty="0" smtClean="0"/>
          </a:p>
          <a:p>
            <a:pPr lvl="1" eaLnBrk="1" hangingPunct="1"/>
            <a:endParaRPr lang="en-US" altLang="zh-CN" dirty="0" smtClean="0"/>
          </a:p>
          <a:p>
            <a:pPr lvl="1" eaLnBrk="1" hangingPunct="1"/>
            <a:r>
              <a:rPr lang="zh-CN" altLang="en-US" dirty="0" smtClean="0"/>
              <a:t>手工分析，主要靠猜</a:t>
            </a:r>
            <a:endParaRPr lang="en-US" altLang="zh-CN" dirty="0" smtClean="0"/>
          </a:p>
          <a:p>
            <a:pPr lvl="1" eaLnBrk="1" hangingPunct="1"/>
            <a:r>
              <a:rPr lang="zh-CN" altLang="en-US" dirty="0" smtClean="0"/>
              <a:t>字频统计分析是主要且有效的工具</a:t>
            </a:r>
            <a:endParaRPr lang="en-US" altLang="zh-CN" dirty="0" smtClean="0"/>
          </a:p>
          <a:p>
            <a:pPr lvl="1" eaLnBrk="1" hangingPunct="1"/>
            <a:r>
              <a:rPr lang="zh-CN" altLang="en-US" dirty="0" smtClean="0"/>
              <a:t>密码分析员以语言学家为主</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25</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832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eaLnBrk="1" hangingPunct="1"/>
            <a:endParaRPr lang="en-US" smtClean="0"/>
          </a:p>
        </p:txBody>
      </p:sp>
      <p:sp>
        <p:nvSpPr>
          <p:cNvPr id="32771" name="内容占位符 2"/>
          <p:cNvSpPr>
            <a:spLocks noGrp="1"/>
          </p:cNvSpPr>
          <p:nvPr>
            <p:ph idx="1"/>
          </p:nvPr>
        </p:nvSpPr>
        <p:spPr>
          <a:xfrm>
            <a:off x="323529" y="1484784"/>
            <a:ext cx="8534722" cy="5112866"/>
          </a:xfrm>
        </p:spPr>
        <p:txBody>
          <a:bodyPr/>
          <a:lstStyle/>
          <a:p>
            <a:pPr eaLnBrk="1" hangingPunct="1"/>
            <a:r>
              <a:rPr lang="en-US" altLang="zh-CN" dirty="0" smtClean="0"/>
              <a:t>20</a:t>
            </a:r>
            <a:r>
              <a:rPr lang="zh-CN" altLang="en-US" dirty="0" smtClean="0"/>
              <a:t>世纪初，进入机</a:t>
            </a:r>
            <a:r>
              <a:rPr lang="zh-CN" altLang="en-US" dirty="0"/>
              <a:t>电</a:t>
            </a:r>
            <a:r>
              <a:rPr lang="zh-CN" altLang="en-US" dirty="0" smtClean="0"/>
              <a:t>时代</a:t>
            </a:r>
            <a:endParaRPr lang="en-US" altLang="zh-CN" dirty="0" smtClean="0"/>
          </a:p>
          <a:p>
            <a:pPr lvl="1" eaLnBrk="1" hangingPunct="1"/>
            <a:r>
              <a:rPr lang="en-US" dirty="0" smtClean="0"/>
              <a:t>1919</a:t>
            </a:r>
            <a:r>
              <a:rPr lang="zh-CN" altLang="en-US" dirty="0" smtClean="0"/>
              <a:t>年转轮密码机</a:t>
            </a:r>
            <a:endParaRPr lang="en-US" altLang="zh-CN" dirty="0" smtClean="0"/>
          </a:p>
          <a:p>
            <a:pPr lvl="2" eaLnBrk="1" hangingPunct="1"/>
            <a:r>
              <a:rPr lang="zh-CN" altLang="en-US" dirty="0" smtClean="0"/>
              <a:t>美国人</a:t>
            </a:r>
            <a:r>
              <a:rPr lang="en-US" dirty="0" smtClean="0"/>
              <a:t>Edward Hugh </a:t>
            </a:r>
            <a:r>
              <a:rPr lang="en-US" dirty="0" err="1" smtClean="0"/>
              <a:t>Hebern</a:t>
            </a:r>
            <a:r>
              <a:rPr lang="zh-CN" altLang="en-US" dirty="0" smtClean="0"/>
              <a:t>首先获得专利</a:t>
            </a:r>
            <a:endParaRPr lang="en-US" altLang="zh-CN" dirty="0" smtClean="0"/>
          </a:p>
          <a:p>
            <a:pPr lvl="2" eaLnBrk="1" hangingPunct="1"/>
            <a:r>
              <a:rPr lang="zh-CN" altLang="en-US" dirty="0" smtClean="0"/>
              <a:t>最具代表性的是德国的</a:t>
            </a:r>
            <a:r>
              <a:rPr lang="en-US" altLang="zh-CN" dirty="0" smtClean="0"/>
              <a:t>ENIGMA</a:t>
            </a:r>
          </a:p>
          <a:p>
            <a:pPr lvl="3" eaLnBrk="1" hangingPunct="1"/>
            <a:r>
              <a:rPr lang="zh-CN" altLang="en-US" dirty="0" smtClean="0"/>
              <a:t>最早最广泛使用</a:t>
            </a:r>
            <a:endParaRPr lang="en-US" altLang="zh-CN" dirty="0" smtClean="0"/>
          </a:p>
          <a:p>
            <a:pPr lvl="3" eaLnBrk="1" hangingPunct="1"/>
            <a:r>
              <a:rPr lang="zh-CN" altLang="en-US" dirty="0" smtClean="0"/>
              <a:t>犯了最多的错误</a:t>
            </a:r>
            <a:endParaRPr lang="en-US" altLang="zh-CN" dirty="0" smtClean="0"/>
          </a:p>
          <a:p>
            <a:pPr lvl="3" eaLnBrk="1" hangingPunct="1"/>
            <a:r>
              <a:rPr lang="zh-CN" altLang="en-US" dirty="0" smtClean="0"/>
              <a:t>最早被攻破的机械转轮机</a:t>
            </a:r>
            <a:endParaRPr lang="en-US" altLang="zh-CN" dirty="0" smtClean="0"/>
          </a:p>
          <a:p>
            <a:pPr lvl="3" eaLnBrk="1" hangingPunct="1"/>
            <a:endParaRPr lang="en-US" altLang="zh-CN" dirty="0" smtClean="0"/>
          </a:p>
          <a:p>
            <a:pPr lvl="3" eaLnBrk="1" hangingPunct="1"/>
            <a:endParaRPr lang="en-US" altLang="zh-CN" dirty="0" smtClean="0"/>
          </a:p>
          <a:p>
            <a:pPr lvl="1" eaLnBrk="1" hangingPunct="1"/>
            <a:r>
              <a:rPr lang="zh-CN" altLang="en-US" dirty="0" smtClean="0"/>
              <a:t>密码技术的变化</a:t>
            </a:r>
            <a:endParaRPr lang="en-US" altLang="zh-CN" dirty="0" smtClean="0"/>
          </a:p>
          <a:p>
            <a:pPr lvl="2" eaLnBrk="1" hangingPunct="1"/>
            <a:r>
              <a:rPr lang="zh-CN" altLang="en-US" dirty="0" smtClean="0"/>
              <a:t>算法复杂度大大增加，安全性大大提高</a:t>
            </a:r>
            <a:endParaRPr lang="en-US" altLang="zh-CN" dirty="0" smtClean="0"/>
          </a:p>
          <a:p>
            <a:pPr lvl="2" eaLnBrk="1" hangingPunct="1"/>
            <a:r>
              <a:rPr lang="zh-CN" altLang="en-US" dirty="0" smtClean="0"/>
              <a:t>算法开始公开，仅需保护密钥</a:t>
            </a:r>
            <a:endParaRPr lang="en-US" altLang="zh-CN" dirty="0" smtClean="0"/>
          </a:p>
          <a:p>
            <a:pPr lvl="2" eaLnBrk="1" hangingPunct="1"/>
            <a:r>
              <a:rPr lang="zh-CN" altLang="en-US" dirty="0" smtClean="0"/>
              <a:t>数学家开始在密码分析技术中占据重要地位</a:t>
            </a:r>
            <a:endParaRPr lang="en-US" dirty="0" smtClean="0"/>
          </a:p>
        </p:txBody>
      </p:sp>
      <p:pic>
        <p:nvPicPr>
          <p:cNvPr id="32772" name="图片 3" descr="C:\Users\ThinkPad User\Desktop\密码学导论 讲义\插图\GermanNavalEnigmaMachine.jpg"/>
          <p:cNvPicPr>
            <a:picLocks noChangeAspect="1" noChangeArrowheads="1"/>
          </p:cNvPicPr>
          <p:nvPr/>
        </p:nvPicPr>
        <p:blipFill>
          <a:blip r:embed="rId3" cstate="print"/>
          <a:srcRect/>
          <a:stretch>
            <a:fillRect/>
          </a:stretch>
        </p:blipFill>
        <p:spPr bwMode="auto">
          <a:xfrm>
            <a:off x="5201963" y="2852935"/>
            <a:ext cx="2520280" cy="2252521"/>
          </a:xfrm>
          <a:prstGeom prst="rect">
            <a:avLst/>
          </a:prstGeom>
          <a:noFill/>
          <a:ln w="9525">
            <a:noFill/>
            <a:miter lim="800000"/>
            <a:headEnd/>
            <a:tailEnd/>
          </a:ln>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26</a:t>
            </a:fld>
            <a:endParaRPr lang="en-US" altLang="zh-CN" dirty="0"/>
          </a:p>
        </p:txBody>
      </p:sp>
      <p:sp>
        <p:nvSpPr>
          <p:cNvPr id="15" name="流程图: 合并 1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407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pPr eaLnBrk="1" hangingPunct="1"/>
            <a:endParaRPr lang="en-US" smtClean="0"/>
          </a:p>
        </p:txBody>
      </p:sp>
      <p:sp>
        <p:nvSpPr>
          <p:cNvPr id="33795" name="内容占位符 2"/>
          <p:cNvSpPr>
            <a:spLocks noGrp="1"/>
          </p:cNvSpPr>
          <p:nvPr>
            <p:ph idx="1"/>
          </p:nvPr>
        </p:nvSpPr>
        <p:spPr>
          <a:xfrm>
            <a:off x="395537" y="1484785"/>
            <a:ext cx="8462714" cy="4896544"/>
          </a:xfrm>
        </p:spPr>
        <p:txBody>
          <a:bodyPr>
            <a:normAutofit fontScale="92500"/>
          </a:bodyPr>
          <a:lstStyle/>
          <a:p>
            <a:pPr eaLnBrk="1" hangingPunct="1"/>
            <a:r>
              <a:rPr lang="zh-CN" altLang="en-US" dirty="0" smtClean="0"/>
              <a:t>计算机时代</a:t>
            </a:r>
            <a:endParaRPr lang="en-US" altLang="zh-CN" dirty="0" smtClean="0"/>
          </a:p>
          <a:p>
            <a:pPr lvl="1" eaLnBrk="1" hangingPunct="1"/>
            <a:r>
              <a:rPr lang="zh-CN" altLang="en-US" dirty="0" smtClean="0"/>
              <a:t>密码技术的研究从技巧走向理论，融入大量现代数学理论</a:t>
            </a:r>
            <a:endParaRPr lang="en-US" altLang="zh-CN" dirty="0" smtClean="0"/>
          </a:p>
          <a:p>
            <a:pPr lvl="1" eaLnBrk="1" hangingPunct="1"/>
            <a:r>
              <a:rPr lang="en-US" dirty="0" smtClean="0"/>
              <a:t>1949</a:t>
            </a:r>
            <a:r>
              <a:rPr lang="zh-CN" altLang="en-US" dirty="0" smtClean="0"/>
              <a:t>年，</a:t>
            </a:r>
            <a:r>
              <a:rPr lang="en-US" dirty="0" smtClean="0"/>
              <a:t>Shannon</a:t>
            </a:r>
            <a:r>
              <a:rPr lang="zh-CN" altLang="en-US" dirty="0" smtClean="0"/>
              <a:t>“</a:t>
            </a:r>
            <a:r>
              <a:rPr lang="en-US" dirty="0" smtClean="0"/>
              <a:t>The Communication Theory of Secrecy System</a:t>
            </a:r>
            <a:r>
              <a:rPr lang="zh-CN" altLang="en-US" dirty="0" smtClean="0"/>
              <a:t>”，从理论上为密码学奠定了科学基础</a:t>
            </a:r>
            <a:endParaRPr lang="en-US" altLang="zh-CN" dirty="0" smtClean="0"/>
          </a:p>
          <a:p>
            <a:pPr lvl="1" eaLnBrk="1" hangingPunct="1"/>
            <a:r>
              <a:rPr lang="zh-CN" altLang="en-US" i="1" dirty="0" smtClean="0">
                <a:solidFill>
                  <a:srgbClr val="00B050"/>
                </a:solidFill>
              </a:rPr>
              <a:t>冷战时期，大家都重视，但都不公开</a:t>
            </a:r>
            <a:endParaRPr lang="en-US" altLang="zh-CN" i="1" dirty="0" smtClean="0">
              <a:solidFill>
                <a:srgbClr val="00B050"/>
              </a:solidFill>
            </a:endParaRPr>
          </a:p>
          <a:p>
            <a:pPr lvl="1" eaLnBrk="1" hangingPunct="1"/>
            <a:r>
              <a:rPr lang="en-US" dirty="0" smtClean="0"/>
              <a:t>1975</a:t>
            </a:r>
            <a:r>
              <a:rPr lang="zh-CN" altLang="en-US" dirty="0" smtClean="0"/>
              <a:t>年，</a:t>
            </a:r>
            <a:r>
              <a:rPr lang="en-US" dirty="0" err="1" smtClean="0"/>
              <a:t>W.Diffie</a:t>
            </a:r>
            <a:r>
              <a:rPr lang="zh-CN" altLang="en-US" dirty="0" smtClean="0"/>
              <a:t>和</a:t>
            </a:r>
            <a:r>
              <a:rPr lang="en-US" dirty="0" err="1" smtClean="0"/>
              <a:t>M.Hellman</a:t>
            </a:r>
            <a:r>
              <a:rPr lang="zh-CN" altLang="en-US" dirty="0" smtClean="0"/>
              <a:t>首次提出公开密钥思想</a:t>
            </a:r>
            <a:endParaRPr lang="en-US" altLang="zh-CN" dirty="0" smtClean="0"/>
          </a:p>
          <a:p>
            <a:pPr lvl="1" eaLnBrk="1" hangingPunct="1"/>
            <a:r>
              <a:rPr lang="en-US" dirty="0" smtClean="0"/>
              <a:t>1976</a:t>
            </a:r>
            <a:r>
              <a:rPr lang="zh-CN" altLang="en-US" dirty="0" smtClean="0"/>
              <a:t>年，美国国家标准局公布实施</a:t>
            </a:r>
            <a:r>
              <a:rPr lang="en-US" dirty="0" smtClean="0"/>
              <a:t>DES</a:t>
            </a:r>
            <a:r>
              <a:rPr lang="zh-CN" altLang="en-US" dirty="0" smtClean="0"/>
              <a:t>数据加密标准</a:t>
            </a:r>
            <a:endParaRPr lang="en-US" altLang="zh-CN" dirty="0" smtClean="0"/>
          </a:p>
          <a:p>
            <a:pPr lvl="1" eaLnBrk="1" hangingPunct="1"/>
            <a:r>
              <a:rPr lang="en-US" dirty="0" smtClean="0"/>
              <a:t>1977</a:t>
            </a:r>
            <a:r>
              <a:rPr lang="zh-CN" altLang="en-US" dirty="0" smtClean="0"/>
              <a:t>年，</a:t>
            </a:r>
            <a:r>
              <a:rPr lang="en-US" dirty="0" err="1" smtClean="0"/>
              <a:t>R.Rivest</a:t>
            </a:r>
            <a:r>
              <a:rPr lang="zh-CN" altLang="en-US" dirty="0" smtClean="0"/>
              <a:t>、</a:t>
            </a:r>
            <a:r>
              <a:rPr lang="en-US" dirty="0" err="1" smtClean="0"/>
              <a:t>A.Shamir</a:t>
            </a:r>
            <a:r>
              <a:rPr lang="zh-CN" altLang="en-US" dirty="0" smtClean="0"/>
              <a:t>和</a:t>
            </a:r>
            <a:r>
              <a:rPr lang="en-US" dirty="0" err="1" smtClean="0"/>
              <a:t>L.Adleman</a:t>
            </a:r>
            <a:r>
              <a:rPr lang="zh-CN" altLang="en-US" dirty="0" smtClean="0"/>
              <a:t>提出</a:t>
            </a:r>
            <a:r>
              <a:rPr lang="en-US" dirty="0" smtClean="0"/>
              <a:t>RSA</a:t>
            </a:r>
            <a:r>
              <a:rPr lang="zh-CN" altLang="en-US" dirty="0" smtClean="0"/>
              <a:t>算法</a:t>
            </a:r>
            <a:endParaRPr lang="en-US" dirty="0" smtClean="0"/>
          </a:p>
          <a:p>
            <a:pPr lvl="1" eaLnBrk="1" hangingPunct="1"/>
            <a:r>
              <a:rPr lang="en-US" dirty="0" smtClean="0"/>
              <a:t>1985</a:t>
            </a:r>
            <a:r>
              <a:rPr lang="zh-CN" altLang="en-US" dirty="0" smtClean="0"/>
              <a:t>年，</a:t>
            </a:r>
            <a:r>
              <a:rPr lang="en-US" dirty="0" err="1" smtClean="0"/>
              <a:t>T.ElGamal</a:t>
            </a:r>
            <a:r>
              <a:rPr lang="zh-CN" altLang="en-US" dirty="0" smtClean="0"/>
              <a:t>提出了概率密码系统</a:t>
            </a:r>
            <a:r>
              <a:rPr lang="en-US" dirty="0" err="1" smtClean="0"/>
              <a:t>ElGamal</a:t>
            </a:r>
            <a:r>
              <a:rPr lang="zh-CN" altLang="en-US" dirty="0" smtClean="0"/>
              <a:t>方法</a:t>
            </a:r>
            <a:endParaRPr lang="en-US" altLang="zh-CN" dirty="0" smtClean="0"/>
          </a:p>
          <a:p>
            <a:pPr lvl="1" eaLnBrk="1" hangingPunct="1"/>
            <a:r>
              <a:rPr lang="en-US" dirty="0" smtClean="0"/>
              <a:t>2000</a:t>
            </a:r>
            <a:r>
              <a:rPr lang="zh-CN" altLang="en-US" dirty="0" smtClean="0"/>
              <a:t>年，美国国家标准局发布了</a:t>
            </a:r>
            <a:r>
              <a:rPr lang="en-US" dirty="0" smtClean="0"/>
              <a:t>AES</a:t>
            </a:r>
            <a:r>
              <a:rPr lang="zh-CN" altLang="en-US" dirty="0" smtClean="0"/>
              <a:t>代替</a:t>
            </a:r>
            <a:r>
              <a:rPr lang="en-US" altLang="zh-CN" dirty="0" smtClean="0"/>
              <a:t>DES</a:t>
            </a:r>
          </a:p>
          <a:p>
            <a:pPr lvl="1" eaLnBrk="1" hangingPunct="1"/>
            <a:r>
              <a:rPr lang="zh-CN" altLang="en-US" dirty="0"/>
              <a:t>当代，混沌密码、量子</a:t>
            </a:r>
            <a:r>
              <a:rPr lang="zh-CN" altLang="en-US" dirty="0" smtClean="0"/>
              <a:t>密码、后量子密码等新兴技术</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27</a:t>
            </a:fld>
            <a:endParaRPr lang="en-US" altLang="zh-CN" dirty="0"/>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675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第三节 密码学基本概念</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2" name="灯片编号占位符 1"/>
          <p:cNvSpPr>
            <a:spLocks noGrp="1"/>
          </p:cNvSpPr>
          <p:nvPr>
            <p:ph type="sldNum" sz="quarter" idx="10"/>
          </p:nvPr>
        </p:nvSpPr>
        <p:spPr/>
        <p:txBody>
          <a:bodyPr/>
          <a:lstStyle/>
          <a:p>
            <a:pPr>
              <a:defRPr/>
            </a:pPr>
            <a:fld id="{FC6C3F5E-09DE-47CB-B45C-8870030737BE}" type="slidenum">
              <a:rPr lang="zh-CN" altLang="en-US" smtClean="0"/>
              <a:pPr>
                <a:defRPr/>
              </a:pPr>
              <a:t>28</a:t>
            </a:fld>
            <a:endParaRPr lang="en-US" altLang="zh-CN" dirty="0"/>
          </a:p>
        </p:txBody>
      </p:sp>
    </p:spTree>
    <p:extLst>
      <p:ext uri="{BB962C8B-B14F-4D97-AF65-F5344CB8AC3E}">
        <p14:creationId xmlns:p14="http://schemas.microsoft.com/office/powerpoint/2010/main" val="4169432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l"/>
            <a:r>
              <a:rPr lang="zh-CN" altLang="en-US" dirty="0" smtClean="0"/>
              <a:t>一、密码学基本概念</a:t>
            </a:r>
            <a:endParaRPr lang="zh-CN" altLang="en-US" dirty="0"/>
          </a:p>
        </p:txBody>
      </p:sp>
      <p:sp>
        <p:nvSpPr>
          <p:cNvPr id="6" name="内容占位符 5"/>
          <p:cNvSpPr>
            <a:spLocks noGrp="1"/>
          </p:cNvSpPr>
          <p:nvPr>
            <p:ph idx="1"/>
          </p:nvPr>
        </p:nvSpPr>
        <p:spPr/>
        <p:txBody>
          <a:bodyPr/>
          <a:lstStyle/>
          <a:p>
            <a:r>
              <a:rPr lang="zh-CN" altLang="en-US" dirty="0" smtClean="0">
                <a:solidFill>
                  <a:srgbClr val="FF0000"/>
                </a:solidFill>
              </a:rPr>
              <a:t>密码学 </a:t>
            </a:r>
            <a:r>
              <a:rPr lang="en-US" altLang="zh-CN" dirty="0" smtClean="0">
                <a:solidFill>
                  <a:srgbClr val="FF0000"/>
                </a:solidFill>
              </a:rPr>
              <a:t>Cryptology</a:t>
            </a:r>
            <a:r>
              <a:rPr lang="zh-CN" altLang="en-US" dirty="0" smtClean="0">
                <a:solidFill>
                  <a:srgbClr val="FF0000"/>
                </a:solidFill>
              </a:rPr>
              <a:t>：</a:t>
            </a:r>
            <a:endParaRPr lang="en-US" altLang="zh-CN" dirty="0" smtClean="0">
              <a:solidFill>
                <a:srgbClr val="FF0000"/>
              </a:solidFill>
            </a:endParaRPr>
          </a:p>
          <a:p>
            <a:pPr lvl="1"/>
            <a:r>
              <a:rPr lang="zh-CN" altLang="en-US" dirty="0" smtClean="0"/>
              <a:t>研究如何对己方信息及信息传递进行保护，如何对敌方信息进行破译的科学。</a:t>
            </a:r>
            <a:endParaRPr lang="en-US" altLang="zh-CN" dirty="0" smtClean="0"/>
          </a:p>
          <a:p>
            <a:pPr lvl="1"/>
            <a:endParaRPr lang="en-US" altLang="zh-CN" dirty="0" smtClean="0"/>
          </a:p>
          <a:p>
            <a:r>
              <a:rPr lang="zh-CN" altLang="en-US" dirty="0" smtClean="0"/>
              <a:t>从研究角度出发：</a:t>
            </a:r>
            <a:endParaRPr lang="en-US" altLang="zh-CN" dirty="0" smtClean="0"/>
          </a:p>
          <a:p>
            <a:pPr lvl="1"/>
            <a:r>
              <a:rPr lang="zh-CN" altLang="en-US" dirty="0" smtClean="0">
                <a:solidFill>
                  <a:srgbClr val="FF0000"/>
                </a:solidFill>
              </a:rPr>
              <a:t>密码编码学 </a:t>
            </a:r>
            <a:r>
              <a:rPr lang="en-US" altLang="zh-CN" dirty="0" smtClean="0">
                <a:solidFill>
                  <a:srgbClr val="FF0000"/>
                </a:solidFill>
              </a:rPr>
              <a:t>Cryptography</a:t>
            </a:r>
            <a:r>
              <a:rPr lang="zh-CN" altLang="en-US" dirty="0" smtClean="0">
                <a:solidFill>
                  <a:srgbClr val="FF0000"/>
                </a:solidFill>
              </a:rPr>
              <a:t>：</a:t>
            </a:r>
            <a:endParaRPr lang="en-US" altLang="zh-CN" dirty="0" smtClean="0">
              <a:solidFill>
                <a:srgbClr val="FF0000"/>
              </a:solidFill>
            </a:endParaRPr>
          </a:p>
          <a:p>
            <a:pPr lvl="2"/>
            <a:r>
              <a:rPr lang="zh-CN" altLang="en-US" dirty="0" smtClean="0"/>
              <a:t>研究如何将信息用秘密文字的形式加以保护</a:t>
            </a:r>
            <a:endParaRPr lang="en-US" altLang="zh-CN" dirty="0" smtClean="0"/>
          </a:p>
          <a:p>
            <a:pPr lvl="1"/>
            <a:r>
              <a:rPr lang="zh-CN" altLang="en-US" dirty="0" smtClean="0">
                <a:solidFill>
                  <a:srgbClr val="FF0000"/>
                </a:solidFill>
              </a:rPr>
              <a:t>密码分析学 </a:t>
            </a:r>
            <a:r>
              <a:rPr lang="en-US" altLang="zh-CN" dirty="0" smtClean="0">
                <a:solidFill>
                  <a:srgbClr val="FF0000"/>
                </a:solidFill>
              </a:rPr>
              <a:t>Cryptanalysis</a:t>
            </a:r>
            <a:r>
              <a:rPr lang="zh-CN" altLang="en-US" dirty="0" smtClean="0">
                <a:solidFill>
                  <a:srgbClr val="FF0000"/>
                </a:solidFill>
              </a:rPr>
              <a:t>：</a:t>
            </a:r>
            <a:endParaRPr lang="en-US" altLang="zh-CN" dirty="0" smtClean="0">
              <a:solidFill>
                <a:srgbClr val="FF0000"/>
              </a:solidFill>
            </a:endParaRPr>
          </a:p>
          <a:p>
            <a:pPr lvl="2"/>
            <a:r>
              <a:rPr lang="zh-CN" altLang="en-US" dirty="0" smtClean="0"/>
              <a:t>研究如何从秘密形式的文字中提取原始信息</a:t>
            </a:r>
            <a:endParaRPr lang="en-US" altLang="zh-CN" dirty="0" smtClean="0"/>
          </a:p>
          <a:p>
            <a:pPr lvl="1"/>
            <a:r>
              <a:rPr lang="zh-CN" altLang="en-US" dirty="0" smtClean="0">
                <a:solidFill>
                  <a:srgbClr val="FF0000"/>
                </a:solidFill>
              </a:rPr>
              <a:t>密码协议 </a:t>
            </a:r>
            <a:r>
              <a:rPr lang="en-US" altLang="zh-CN" dirty="0" smtClean="0">
                <a:solidFill>
                  <a:srgbClr val="FF0000"/>
                </a:solidFill>
              </a:rPr>
              <a:t>Cryptography Protocol</a:t>
            </a:r>
            <a:r>
              <a:rPr lang="zh-CN" altLang="en-US" dirty="0" smtClean="0">
                <a:solidFill>
                  <a:srgbClr val="FF0000"/>
                </a:solidFill>
              </a:rPr>
              <a:t>：</a:t>
            </a:r>
            <a:endParaRPr lang="en-US" altLang="zh-CN" dirty="0" smtClean="0">
              <a:solidFill>
                <a:srgbClr val="FF0000"/>
              </a:solidFill>
            </a:endParaRPr>
          </a:p>
          <a:p>
            <a:pPr lvl="2"/>
            <a:r>
              <a:rPr lang="zh-CN" altLang="en-US" dirty="0" smtClean="0"/>
              <a:t>使用密码技术的通信协议，</a:t>
            </a:r>
            <a:r>
              <a:rPr lang="zh-CN" altLang="en-US" dirty="0"/>
              <a:t>在</a:t>
            </a:r>
            <a:r>
              <a:rPr lang="zh-CN" altLang="en-US" dirty="0" smtClean="0"/>
              <a:t>网络环境中提供各种安全服务</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29</a:t>
            </a:fld>
            <a:endParaRPr lang="en-US" altLang="zh-CN" dirty="0"/>
          </a:p>
        </p:txBody>
      </p:sp>
      <p:sp>
        <p:nvSpPr>
          <p:cNvPr id="7" name="流程图: 合并 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453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第一节 复杂的信息安全</a:t>
            </a:r>
            <a:endParaRPr lang="zh-CN" altLang="en-US" dirty="0"/>
          </a:p>
        </p:txBody>
      </p:sp>
      <p:sp>
        <p:nvSpPr>
          <p:cNvPr id="7" name="文本占位符 6"/>
          <p:cNvSpPr>
            <a:spLocks noGrp="1"/>
          </p:cNvSpPr>
          <p:nvPr>
            <p:ph type="body" idx="1"/>
          </p:nvPr>
        </p:nvSpPr>
        <p:spPr/>
        <p:txBody>
          <a:bodyPr/>
          <a:lstStyle/>
          <a:p>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2" name="灯片编号占位符 1"/>
          <p:cNvSpPr>
            <a:spLocks noGrp="1"/>
          </p:cNvSpPr>
          <p:nvPr>
            <p:ph type="sldNum" sz="quarter" idx="10"/>
          </p:nvPr>
        </p:nvSpPr>
        <p:spPr/>
        <p:txBody>
          <a:bodyPr/>
          <a:lstStyle/>
          <a:p>
            <a:pPr>
              <a:defRPr/>
            </a:pPr>
            <a:fld id="{FC6C3F5E-09DE-47CB-B45C-8870030737BE}" type="slidenum">
              <a:rPr lang="zh-CN" altLang="en-US" smtClean="0"/>
              <a:pPr>
                <a:defRPr/>
              </a:pPr>
              <a:t>3</a:t>
            </a:fld>
            <a:endParaRPr lang="en-US" altLang="zh-CN" dirty="0"/>
          </a:p>
        </p:txBody>
      </p:sp>
    </p:spTree>
    <p:extLst>
      <p:ext uri="{BB962C8B-B14F-4D97-AF65-F5344CB8AC3E}">
        <p14:creationId xmlns:p14="http://schemas.microsoft.com/office/powerpoint/2010/main" val="31830784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pPr eaLnBrk="1" hangingPunct="1"/>
            <a:endParaRPr lang="en-US" smtClean="0"/>
          </a:p>
        </p:txBody>
      </p:sp>
      <p:sp>
        <p:nvSpPr>
          <p:cNvPr id="38915" name="内容占位符 2"/>
          <p:cNvSpPr>
            <a:spLocks noGrp="1"/>
          </p:cNvSpPr>
          <p:nvPr>
            <p:ph idx="1"/>
          </p:nvPr>
        </p:nvSpPr>
        <p:spPr>
          <a:xfrm>
            <a:off x="395537" y="1484784"/>
            <a:ext cx="8462714" cy="4752504"/>
          </a:xfrm>
        </p:spPr>
        <p:txBody>
          <a:bodyPr/>
          <a:lstStyle/>
          <a:p>
            <a:pPr eaLnBrk="1" hangingPunct="1"/>
            <a:r>
              <a:rPr lang="zh-CN" altLang="en-US" dirty="0" smtClean="0"/>
              <a:t>密码系统的</a:t>
            </a:r>
            <a:r>
              <a:rPr lang="zh-CN" altLang="en-US" dirty="0" smtClean="0">
                <a:solidFill>
                  <a:srgbClr val="FF0000"/>
                </a:solidFill>
              </a:rPr>
              <a:t>数学描述</a:t>
            </a:r>
            <a:r>
              <a:rPr lang="zh-CN" altLang="en-US" dirty="0" smtClean="0"/>
              <a:t>：</a:t>
            </a:r>
          </a:p>
          <a:p>
            <a:pPr lvl="1" eaLnBrk="1" hangingPunct="1">
              <a:buFont typeface="Arial" charset="0"/>
              <a:buNone/>
            </a:pPr>
            <a:r>
              <a:rPr lang="zh-CN" altLang="en-US" sz="2400" dirty="0" smtClean="0"/>
              <a:t>		</a:t>
            </a:r>
            <a:r>
              <a:rPr lang="en-US" altLang="zh-CN" sz="2400" dirty="0" smtClean="0"/>
              <a:t>		S</a:t>
            </a:r>
            <a:r>
              <a:rPr lang="zh-CN" altLang="en-US" sz="2400" dirty="0" smtClean="0"/>
              <a:t>＝</a:t>
            </a:r>
            <a:r>
              <a:rPr lang="en-US" altLang="zh-CN" sz="2400" dirty="0" smtClean="0"/>
              <a:t>{P, C, K, E, D}</a:t>
            </a:r>
          </a:p>
          <a:p>
            <a:pPr lvl="1" eaLnBrk="1" hangingPunct="1">
              <a:buFont typeface="Arial" charset="0"/>
              <a:buNone/>
            </a:pPr>
            <a:r>
              <a:rPr lang="en-US" altLang="zh-CN" sz="2000" dirty="0" smtClean="0"/>
              <a:t>	P</a:t>
            </a:r>
            <a:r>
              <a:rPr lang="zh-CN" altLang="en-US" sz="2000" dirty="0" smtClean="0"/>
              <a:t>：明文空间	</a:t>
            </a:r>
            <a:r>
              <a:rPr lang="en-US" altLang="zh-CN" sz="2000" dirty="0" smtClean="0"/>
              <a:t>C</a:t>
            </a:r>
            <a:r>
              <a:rPr lang="zh-CN" altLang="en-US" sz="2000" dirty="0" smtClean="0"/>
              <a:t>：密文空间	</a:t>
            </a:r>
            <a:r>
              <a:rPr lang="en-US" altLang="zh-CN" sz="2000" dirty="0" smtClean="0"/>
              <a:t>K</a:t>
            </a:r>
            <a:r>
              <a:rPr lang="zh-CN" altLang="en-US" sz="2000" dirty="0" smtClean="0"/>
              <a:t>：密钥空间</a:t>
            </a:r>
          </a:p>
          <a:p>
            <a:pPr lvl="1" eaLnBrk="1" hangingPunct="1">
              <a:buFont typeface="Arial" charset="0"/>
              <a:buNone/>
            </a:pPr>
            <a:r>
              <a:rPr lang="en-US" altLang="zh-CN" sz="2000" dirty="0" smtClean="0"/>
              <a:t>	E</a:t>
            </a:r>
            <a:r>
              <a:rPr lang="zh-CN" altLang="en-US" sz="2000" dirty="0" smtClean="0"/>
              <a:t>：加密变换	</a:t>
            </a:r>
            <a:r>
              <a:rPr lang="en-US" altLang="zh-CN" sz="2000" dirty="0" smtClean="0"/>
              <a:t>D</a:t>
            </a:r>
            <a:r>
              <a:rPr lang="zh-CN" altLang="en-US" sz="2000" dirty="0" smtClean="0"/>
              <a:t>：解密变换</a:t>
            </a:r>
          </a:p>
          <a:p>
            <a:pPr lvl="1" eaLnBrk="1" hangingPunct="1">
              <a:buFont typeface="Arial" charset="0"/>
              <a:buNone/>
            </a:pPr>
            <a:r>
              <a:rPr lang="en-US" altLang="zh-CN" sz="2000" dirty="0" smtClean="0"/>
              <a:t>	P</a:t>
            </a:r>
            <a:r>
              <a:rPr lang="zh-CN" altLang="en-US" sz="2000" dirty="0" smtClean="0"/>
              <a:t>也常用消息空间</a:t>
            </a:r>
            <a:r>
              <a:rPr lang="en-US" altLang="zh-CN" sz="2000" dirty="0" smtClean="0"/>
              <a:t>M</a:t>
            </a:r>
            <a:r>
              <a:rPr lang="zh-CN" altLang="en-US" sz="2000" dirty="0" smtClean="0"/>
              <a:t>代替。</a:t>
            </a:r>
          </a:p>
          <a:p>
            <a:pPr lvl="1" eaLnBrk="1" hangingPunct="1">
              <a:buFont typeface="Arial" charset="0"/>
              <a:buNone/>
            </a:pPr>
            <a:r>
              <a:rPr lang="en-US" altLang="zh-CN" sz="2000" dirty="0" smtClean="0"/>
              <a:t>	C =</a:t>
            </a:r>
            <a:r>
              <a:rPr lang="zh-CN" altLang="en-US" sz="2000" dirty="0" smtClean="0"/>
              <a:t> </a:t>
            </a:r>
            <a:r>
              <a:rPr lang="en-US" altLang="zh-CN" sz="2000" dirty="0" smtClean="0"/>
              <a:t>E(</a:t>
            </a:r>
            <a:r>
              <a:rPr lang="en-US" altLang="zh-CN" sz="2000" dirty="0" err="1" smtClean="0"/>
              <a:t>k</a:t>
            </a:r>
            <a:r>
              <a:rPr lang="en-US" altLang="zh-CN" sz="2000" baseline="-25000" dirty="0" err="1" smtClean="0"/>
              <a:t>E</a:t>
            </a:r>
            <a:r>
              <a:rPr lang="en-US" altLang="zh-CN" sz="2000" dirty="0" err="1" smtClean="0"/>
              <a:t>,P</a:t>
            </a:r>
            <a:r>
              <a:rPr lang="en-US" altLang="zh-CN" sz="2000" dirty="0" smtClean="0"/>
              <a:t>),			D(</a:t>
            </a:r>
            <a:r>
              <a:rPr lang="en-US" altLang="zh-CN" sz="2000" dirty="0" err="1" smtClean="0"/>
              <a:t>k</a:t>
            </a:r>
            <a:r>
              <a:rPr lang="en-US" altLang="zh-CN" sz="2000" baseline="-25000" dirty="0" err="1" smtClean="0"/>
              <a:t>D</a:t>
            </a:r>
            <a:r>
              <a:rPr lang="en-US" altLang="zh-CN" sz="2000" dirty="0" smtClean="0"/>
              <a:t>,*)=</a:t>
            </a:r>
            <a:r>
              <a:rPr lang="zh-CN" altLang="en-US" sz="2000" dirty="0" smtClean="0"/>
              <a:t> </a:t>
            </a:r>
            <a:r>
              <a:rPr lang="en-US" altLang="zh-CN" sz="2000" dirty="0" smtClean="0"/>
              <a:t>E(</a:t>
            </a:r>
            <a:r>
              <a:rPr lang="en-US" altLang="zh-CN" sz="2000" dirty="0" err="1" smtClean="0"/>
              <a:t>k</a:t>
            </a:r>
            <a:r>
              <a:rPr lang="en-US" altLang="zh-CN" sz="2000" baseline="-25000" dirty="0" err="1" smtClean="0"/>
              <a:t>E</a:t>
            </a:r>
            <a:r>
              <a:rPr lang="en-US" altLang="zh-CN" sz="2000" dirty="0" smtClean="0"/>
              <a:t>,*)</a:t>
            </a:r>
            <a:r>
              <a:rPr lang="en-US" altLang="zh-CN" sz="2000" baseline="30000" dirty="0" smtClean="0"/>
              <a:t>-1</a:t>
            </a:r>
            <a:endParaRPr lang="zh-CN" altLang="en-US" sz="2000" dirty="0" smtClean="0"/>
          </a:p>
          <a:p>
            <a:pPr lvl="1" eaLnBrk="1" hangingPunct="1">
              <a:buFont typeface="Arial" charset="0"/>
              <a:buNone/>
            </a:pPr>
            <a:r>
              <a:rPr lang="en-US" altLang="zh-CN" sz="2000" dirty="0" smtClean="0"/>
              <a:t>	P = D(</a:t>
            </a:r>
            <a:r>
              <a:rPr lang="en-US" altLang="zh-CN" sz="2000" dirty="0" err="1" smtClean="0"/>
              <a:t>k</a:t>
            </a:r>
            <a:r>
              <a:rPr lang="en-US" altLang="zh-CN" sz="2000" baseline="-25000" dirty="0" err="1" smtClean="0"/>
              <a:t>D</a:t>
            </a:r>
            <a:r>
              <a:rPr lang="en-US" altLang="zh-CN" sz="2000" dirty="0" err="1" smtClean="0"/>
              <a:t>,C</a:t>
            </a:r>
            <a:r>
              <a:rPr lang="en-US" altLang="zh-CN" sz="2000" dirty="0" smtClean="0"/>
              <a:t>) = D(</a:t>
            </a:r>
            <a:r>
              <a:rPr lang="en-US" altLang="zh-CN" sz="2000" dirty="0" err="1" smtClean="0"/>
              <a:t>k</a:t>
            </a:r>
            <a:r>
              <a:rPr lang="en-US" altLang="zh-CN" sz="2000" baseline="-25000" dirty="0" err="1" smtClean="0"/>
              <a:t>D</a:t>
            </a:r>
            <a:r>
              <a:rPr lang="en-US" altLang="zh-CN" sz="2000" dirty="0" err="1" smtClean="0"/>
              <a:t>,E</a:t>
            </a:r>
            <a:r>
              <a:rPr lang="en-US" altLang="zh-CN" sz="2000" dirty="0" smtClean="0"/>
              <a:t>(</a:t>
            </a:r>
            <a:r>
              <a:rPr lang="en-US" altLang="zh-CN" sz="2000" dirty="0" err="1" smtClean="0"/>
              <a:t>k</a:t>
            </a:r>
            <a:r>
              <a:rPr lang="en-US" altLang="zh-CN" sz="2000" baseline="-25000" dirty="0" err="1" smtClean="0"/>
              <a:t>E</a:t>
            </a:r>
            <a:r>
              <a:rPr lang="en-US" altLang="zh-CN" sz="2000" dirty="0" err="1" smtClean="0"/>
              <a:t>,P</a:t>
            </a:r>
            <a:r>
              <a:rPr lang="en-US" altLang="zh-CN" sz="2000" dirty="0" smtClean="0"/>
              <a:t>)),	</a:t>
            </a:r>
            <a:r>
              <a:rPr lang="en-US" altLang="zh-CN" sz="2000" dirty="0"/>
              <a:t>E(</a:t>
            </a:r>
            <a:r>
              <a:rPr lang="en-US" altLang="zh-CN" sz="2000" dirty="0" err="1"/>
              <a:t>k</a:t>
            </a:r>
            <a:r>
              <a:rPr lang="en-US" altLang="zh-CN" sz="2000" baseline="-25000" dirty="0" err="1"/>
              <a:t>E</a:t>
            </a:r>
            <a:r>
              <a:rPr lang="en-US" altLang="zh-CN" sz="2000" dirty="0" smtClean="0"/>
              <a:t>,*)=</a:t>
            </a:r>
            <a:r>
              <a:rPr lang="zh-CN" altLang="en-US" sz="2000" dirty="0" smtClean="0"/>
              <a:t> </a:t>
            </a:r>
            <a:r>
              <a:rPr lang="en-US" altLang="zh-CN" sz="2000" dirty="0"/>
              <a:t>D(</a:t>
            </a:r>
            <a:r>
              <a:rPr lang="en-US" altLang="zh-CN" sz="2000" dirty="0" err="1"/>
              <a:t>k</a:t>
            </a:r>
            <a:r>
              <a:rPr lang="en-US" altLang="zh-CN" sz="2000" baseline="-25000" dirty="0" err="1"/>
              <a:t>D</a:t>
            </a:r>
            <a:r>
              <a:rPr lang="en-US" altLang="zh-CN" sz="2000" dirty="0"/>
              <a:t>,*)</a:t>
            </a:r>
            <a:r>
              <a:rPr lang="en-US" altLang="zh-CN" sz="2000" baseline="30000" dirty="0" smtClean="0"/>
              <a:t>-1</a:t>
            </a:r>
            <a:endParaRPr lang="zh-CN" altLang="en-US" sz="2000" dirty="0" smtClean="0"/>
          </a:p>
          <a:p>
            <a:pPr lvl="1" eaLnBrk="1" hangingPunct="1"/>
            <a:endParaRPr lang="en-US" altLang="zh-CN" sz="2000" dirty="0" smtClean="0"/>
          </a:p>
        </p:txBody>
      </p:sp>
      <p:grpSp>
        <p:nvGrpSpPr>
          <p:cNvPr id="2" name="组合 3"/>
          <p:cNvGrpSpPr>
            <a:grpSpLocks/>
          </p:cNvGrpSpPr>
          <p:nvPr/>
        </p:nvGrpSpPr>
        <p:grpSpPr bwMode="auto">
          <a:xfrm>
            <a:off x="1403350" y="4518025"/>
            <a:ext cx="6911975" cy="1287463"/>
            <a:chOff x="1000100" y="2000240"/>
            <a:chExt cx="6910921" cy="1286678"/>
          </a:xfrm>
        </p:grpSpPr>
        <p:sp>
          <p:nvSpPr>
            <p:cNvPr id="5" name="TextBox 4"/>
            <p:cNvSpPr txBox="1"/>
            <p:nvPr/>
          </p:nvSpPr>
          <p:spPr>
            <a:xfrm>
              <a:off x="1000100" y="2143028"/>
              <a:ext cx="785693" cy="36966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dirty="0"/>
                <a:t>信源</a:t>
              </a:r>
              <a:endParaRPr lang="en-US" dirty="0"/>
            </a:p>
          </p:txBody>
        </p:sp>
        <p:sp>
          <p:nvSpPr>
            <p:cNvPr id="6" name="TextBox 5"/>
            <p:cNvSpPr txBox="1"/>
            <p:nvPr/>
          </p:nvSpPr>
          <p:spPr>
            <a:xfrm>
              <a:off x="2714339" y="2143028"/>
              <a:ext cx="1142826" cy="36966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dirty="0"/>
                <a:t>加密器</a:t>
              </a:r>
              <a:r>
                <a:rPr lang="en-US" altLang="zh-CN" dirty="0"/>
                <a:t>E</a:t>
              </a:r>
              <a:endParaRPr lang="en-US" baseline="-25000" dirty="0"/>
            </a:p>
          </p:txBody>
        </p:sp>
        <p:sp>
          <p:nvSpPr>
            <p:cNvPr id="7" name="TextBox 6"/>
            <p:cNvSpPr txBox="1"/>
            <p:nvPr/>
          </p:nvSpPr>
          <p:spPr>
            <a:xfrm>
              <a:off x="5785683" y="2143028"/>
              <a:ext cx="1190467" cy="36966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zh-CN" altLang="en-US" dirty="0"/>
                <a:t>解密器</a:t>
              </a:r>
              <a:r>
                <a:rPr lang="en-US" altLang="zh-CN" dirty="0"/>
                <a:t>D</a:t>
              </a:r>
              <a:endParaRPr lang="en-US" baseline="-25000" dirty="0"/>
            </a:p>
          </p:txBody>
        </p:sp>
        <p:cxnSp>
          <p:nvCxnSpPr>
            <p:cNvPr id="8" name="直接箭头连接符 7"/>
            <p:cNvCxnSpPr>
              <a:stCxn id="5" idx="3"/>
              <a:endCxn id="6" idx="1"/>
            </p:cNvCxnSpPr>
            <p:nvPr/>
          </p:nvCxnSpPr>
          <p:spPr>
            <a:xfrm>
              <a:off x="1785793" y="2327066"/>
              <a:ext cx="928545" cy="1587"/>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8921" name="TextBox 8"/>
            <p:cNvSpPr txBox="1">
              <a:spLocks noChangeArrowheads="1"/>
            </p:cNvSpPr>
            <p:nvPr/>
          </p:nvSpPr>
          <p:spPr bwMode="auto">
            <a:xfrm>
              <a:off x="1785918" y="2000240"/>
              <a:ext cx="838691" cy="369332"/>
            </a:xfrm>
            <a:prstGeom prst="rect">
              <a:avLst/>
            </a:prstGeom>
            <a:noFill/>
            <a:ln w="9525">
              <a:noFill/>
              <a:miter lim="800000"/>
              <a:headEnd/>
              <a:tailEnd/>
            </a:ln>
          </p:spPr>
          <p:txBody>
            <a:bodyPr wrap="none">
              <a:spAutoFit/>
            </a:bodyPr>
            <a:lstStyle/>
            <a:p>
              <a:r>
                <a:rPr lang="zh-CN" altLang="en-US"/>
                <a:t>信息</a:t>
              </a:r>
              <a:r>
                <a:rPr lang="en-US" altLang="zh-CN"/>
                <a:t>M</a:t>
              </a:r>
              <a:endParaRPr lang="en-US"/>
            </a:p>
          </p:txBody>
        </p:sp>
        <p:cxnSp>
          <p:nvCxnSpPr>
            <p:cNvPr id="10" name="直接箭头连接符 9"/>
            <p:cNvCxnSpPr>
              <a:endCxn id="6" idx="2"/>
            </p:cNvCxnSpPr>
            <p:nvPr/>
          </p:nvCxnSpPr>
          <p:spPr>
            <a:xfrm rot="5400000" flipH="1" flipV="1">
              <a:off x="2898638" y="2899804"/>
              <a:ext cx="774228"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8923" name="TextBox 10"/>
            <p:cNvSpPr txBox="1">
              <a:spLocks noChangeArrowheads="1"/>
            </p:cNvSpPr>
            <p:nvPr/>
          </p:nvSpPr>
          <p:spPr bwMode="auto">
            <a:xfrm>
              <a:off x="1928794" y="2786058"/>
              <a:ext cx="1325802" cy="369107"/>
            </a:xfrm>
            <a:prstGeom prst="rect">
              <a:avLst/>
            </a:prstGeom>
            <a:noFill/>
            <a:ln w="9525">
              <a:noFill/>
              <a:miter lim="800000"/>
              <a:headEnd/>
              <a:tailEnd/>
            </a:ln>
          </p:spPr>
          <p:txBody>
            <a:bodyPr wrap="none">
              <a:spAutoFit/>
            </a:bodyPr>
            <a:lstStyle/>
            <a:p>
              <a:r>
                <a:rPr lang="zh-CN" altLang="en-US" dirty="0"/>
                <a:t>加密</a:t>
              </a:r>
              <a:r>
                <a:rPr lang="zh-CN" altLang="en-US" dirty="0" smtClean="0"/>
                <a:t>密钥</a:t>
              </a:r>
              <a:r>
                <a:rPr lang="en-US" altLang="zh-CN" dirty="0" err="1" smtClean="0"/>
                <a:t>k</a:t>
              </a:r>
              <a:r>
                <a:rPr lang="en-US" altLang="zh-CN" baseline="-25000" dirty="0" err="1" smtClean="0"/>
                <a:t>E</a:t>
              </a:r>
              <a:endParaRPr lang="en-US" baseline="-25000" dirty="0"/>
            </a:p>
          </p:txBody>
        </p:sp>
        <p:sp>
          <p:nvSpPr>
            <p:cNvPr id="38924" name="TextBox 11"/>
            <p:cNvSpPr txBox="1">
              <a:spLocks noChangeArrowheads="1"/>
            </p:cNvSpPr>
            <p:nvPr/>
          </p:nvSpPr>
          <p:spPr bwMode="auto">
            <a:xfrm>
              <a:off x="6429388" y="2857496"/>
              <a:ext cx="1333817" cy="369107"/>
            </a:xfrm>
            <a:prstGeom prst="rect">
              <a:avLst/>
            </a:prstGeom>
            <a:noFill/>
            <a:ln w="9525">
              <a:noFill/>
              <a:miter lim="800000"/>
              <a:headEnd/>
              <a:tailEnd/>
            </a:ln>
          </p:spPr>
          <p:txBody>
            <a:bodyPr wrap="none">
              <a:spAutoFit/>
            </a:bodyPr>
            <a:lstStyle/>
            <a:p>
              <a:r>
                <a:rPr lang="zh-CN" altLang="en-US" dirty="0"/>
                <a:t>解密</a:t>
              </a:r>
              <a:r>
                <a:rPr lang="zh-CN" altLang="en-US" dirty="0" smtClean="0"/>
                <a:t>密钥</a:t>
              </a:r>
              <a:r>
                <a:rPr lang="en-US" altLang="zh-CN" dirty="0" err="1" smtClean="0"/>
                <a:t>k</a:t>
              </a:r>
              <a:r>
                <a:rPr lang="en-US" altLang="zh-CN" baseline="-25000" dirty="0" err="1" smtClean="0"/>
                <a:t>D</a:t>
              </a:r>
              <a:endParaRPr lang="en-US" baseline="-25000" dirty="0"/>
            </a:p>
          </p:txBody>
        </p:sp>
        <p:cxnSp>
          <p:nvCxnSpPr>
            <p:cNvPr id="13" name="直接箭头连接符 12"/>
            <p:cNvCxnSpPr>
              <a:endCxn id="7" idx="2"/>
            </p:cNvCxnSpPr>
            <p:nvPr/>
          </p:nvCxnSpPr>
          <p:spPr>
            <a:xfrm flipV="1">
              <a:off x="6380917" y="2512690"/>
              <a:ext cx="0" cy="774228"/>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3"/>
              <a:endCxn id="7" idx="1"/>
            </p:cNvCxnSpPr>
            <p:nvPr/>
          </p:nvCxnSpPr>
          <p:spPr>
            <a:xfrm>
              <a:off x="3857164" y="2327859"/>
              <a:ext cx="1928519"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8927" name="TextBox 14"/>
            <p:cNvSpPr txBox="1">
              <a:spLocks noChangeArrowheads="1"/>
            </p:cNvSpPr>
            <p:nvPr/>
          </p:nvSpPr>
          <p:spPr bwMode="auto">
            <a:xfrm>
              <a:off x="3929058" y="2000240"/>
              <a:ext cx="813043" cy="369332"/>
            </a:xfrm>
            <a:prstGeom prst="rect">
              <a:avLst/>
            </a:prstGeom>
            <a:noFill/>
            <a:ln w="9525">
              <a:noFill/>
              <a:miter lim="800000"/>
              <a:headEnd/>
              <a:tailEnd/>
            </a:ln>
          </p:spPr>
          <p:txBody>
            <a:bodyPr wrap="none">
              <a:spAutoFit/>
            </a:bodyPr>
            <a:lstStyle/>
            <a:p>
              <a:r>
                <a:rPr lang="zh-CN" altLang="en-US"/>
                <a:t>密文</a:t>
              </a:r>
              <a:r>
                <a:rPr lang="en-US" altLang="zh-CN"/>
                <a:t>C</a:t>
              </a:r>
              <a:endParaRPr lang="en-US"/>
            </a:p>
          </p:txBody>
        </p:sp>
        <p:cxnSp>
          <p:nvCxnSpPr>
            <p:cNvPr id="16" name="直接箭头连接符 15"/>
            <p:cNvCxnSpPr>
              <a:stCxn id="7" idx="3"/>
            </p:cNvCxnSpPr>
            <p:nvPr/>
          </p:nvCxnSpPr>
          <p:spPr>
            <a:xfrm>
              <a:off x="6976151" y="2327859"/>
              <a:ext cx="868206" cy="794"/>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8929" name="TextBox 16"/>
            <p:cNvSpPr txBox="1">
              <a:spLocks noChangeArrowheads="1"/>
            </p:cNvSpPr>
            <p:nvPr/>
          </p:nvSpPr>
          <p:spPr bwMode="auto">
            <a:xfrm>
              <a:off x="7072330" y="2000240"/>
              <a:ext cx="838691" cy="369332"/>
            </a:xfrm>
            <a:prstGeom prst="rect">
              <a:avLst/>
            </a:prstGeom>
            <a:noFill/>
            <a:ln w="9525">
              <a:noFill/>
              <a:miter lim="800000"/>
              <a:headEnd/>
              <a:tailEnd/>
            </a:ln>
          </p:spPr>
          <p:txBody>
            <a:bodyPr wrap="none">
              <a:spAutoFit/>
            </a:bodyPr>
            <a:lstStyle/>
            <a:p>
              <a:r>
                <a:rPr lang="zh-CN" altLang="en-US"/>
                <a:t>信息</a:t>
              </a:r>
              <a:r>
                <a:rPr lang="en-US" altLang="zh-CN"/>
                <a:t>M</a:t>
              </a:r>
              <a:endParaRPr lang="en-US"/>
            </a:p>
          </p:txBody>
        </p:sp>
      </p:gr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30</a:t>
            </a:fld>
            <a:endParaRPr lang="en-US" altLang="zh-CN" dirty="0"/>
          </a:p>
        </p:txBody>
      </p:sp>
      <p:sp>
        <p:nvSpPr>
          <p:cNvPr id="28" name="流程图: 合并 2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263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pPr eaLnBrk="1" hangingPunct="1"/>
            <a:r>
              <a:rPr lang="zh-CN" altLang="en-US" smtClean="0"/>
              <a:t>现代密码学基本原则</a:t>
            </a:r>
            <a:endParaRPr lang="en-US" smtClean="0"/>
          </a:p>
        </p:txBody>
      </p:sp>
      <p:sp>
        <p:nvSpPr>
          <p:cNvPr id="40963" name="内容占位符 2"/>
          <p:cNvSpPr>
            <a:spLocks noGrp="1"/>
          </p:cNvSpPr>
          <p:nvPr>
            <p:ph idx="1"/>
          </p:nvPr>
        </p:nvSpPr>
        <p:spPr/>
        <p:txBody>
          <a:bodyPr/>
          <a:lstStyle/>
          <a:p>
            <a:pPr eaLnBrk="1" hangingPunct="1"/>
            <a:r>
              <a:rPr lang="zh-CN" altLang="en-US" dirty="0" smtClean="0">
                <a:solidFill>
                  <a:srgbClr val="FF0000"/>
                </a:solidFill>
              </a:rPr>
              <a:t>柯克霍夫原则（</a:t>
            </a:r>
            <a:r>
              <a:rPr lang="en-US" altLang="zh-CN" dirty="0" err="1" smtClean="0">
                <a:solidFill>
                  <a:srgbClr val="FF0000"/>
                </a:solidFill>
              </a:rPr>
              <a:t>Kerckhoff's</a:t>
            </a:r>
            <a:r>
              <a:rPr lang="en-US" altLang="zh-CN" dirty="0" smtClean="0">
                <a:solidFill>
                  <a:srgbClr val="FF0000"/>
                </a:solidFill>
              </a:rPr>
              <a:t> principle</a:t>
            </a:r>
            <a:r>
              <a:rPr lang="zh-CN" altLang="en-US" dirty="0" smtClean="0">
                <a:solidFill>
                  <a:srgbClr val="FF0000"/>
                </a:solidFill>
              </a:rPr>
              <a:t>）</a:t>
            </a:r>
            <a:endParaRPr lang="en-US" altLang="zh-CN" dirty="0" smtClean="0">
              <a:solidFill>
                <a:srgbClr val="FF0000"/>
              </a:solidFill>
            </a:endParaRPr>
          </a:p>
          <a:p>
            <a:pPr lvl="1" eaLnBrk="1" hangingPunct="1"/>
            <a:r>
              <a:rPr lang="zh-CN" altLang="en-US" dirty="0" smtClean="0"/>
              <a:t>除了密钥之外，即使密码系统的一切均被公开，它仍然应当是安全的。</a:t>
            </a:r>
          </a:p>
          <a:p>
            <a:pPr lvl="1" eaLnBrk="1" hangingPunct="1"/>
            <a:endParaRPr lang="en-US" dirty="0" smtClean="0"/>
          </a:p>
          <a:p>
            <a:pPr eaLnBrk="1" hangingPunct="1"/>
            <a:r>
              <a:rPr lang="zh-CN" altLang="en-US" dirty="0" smtClean="0">
                <a:solidFill>
                  <a:srgbClr val="FF0000"/>
                </a:solidFill>
              </a:rPr>
              <a:t>香农箴言（</a:t>
            </a:r>
            <a:r>
              <a:rPr lang="en-US" dirty="0" smtClean="0">
                <a:solidFill>
                  <a:srgbClr val="FF0000"/>
                </a:solidFill>
              </a:rPr>
              <a:t>Shannon's maxim</a:t>
            </a:r>
            <a:r>
              <a:rPr lang="zh-CN" altLang="en-US" dirty="0" smtClean="0">
                <a:solidFill>
                  <a:srgbClr val="FF0000"/>
                </a:solidFill>
              </a:rPr>
              <a:t>）</a:t>
            </a:r>
            <a:endParaRPr lang="en-US" altLang="zh-CN" dirty="0" smtClean="0">
              <a:solidFill>
                <a:srgbClr val="FF0000"/>
              </a:solidFill>
            </a:endParaRPr>
          </a:p>
          <a:p>
            <a:pPr lvl="1" eaLnBrk="1" hangingPunct="1"/>
            <a:r>
              <a:rPr lang="zh-CN" altLang="en-US" dirty="0" smtClean="0"/>
              <a:t>敌人了解系统。</a:t>
            </a:r>
            <a:endParaRPr lang="en-US" altLang="zh-CN" dirty="0" smtClean="0"/>
          </a:p>
          <a:p>
            <a:pPr lvl="1" eaLnBrk="1" hangingPunct="1"/>
            <a:endParaRPr lang="en-US" dirty="0" smtClean="0"/>
          </a:p>
          <a:p>
            <a:pPr eaLnBrk="1" hangingPunct="1"/>
            <a:r>
              <a:rPr lang="zh-CN" altLang="en-US" i="1" dirty="0" smtClean="0"/>
              <a:t>密码系统的安全性不在于算法的保密，而在于当对手获知了算法和密文后，分析出密钥或明文的难度。</a:t>
            </a:r>
            <a:endParaRPr lang="en-US" i="1"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31</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530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pPr eaLnBrk="1" hangingPunct="1"/>
            <a:r>
              <a:rPr lang="zh-CN" altLang="en-US" dirty="0" smtClean="0"/>
              <a:t>密码</a:t>
            </a:r>
            <a:r>
              <a:rPr lang="zh-CN" altLang="en-US" dirty="0"/>
              <a:t>系统</a:t>
            </a:r>
            <a:r>
              <a:rPr lang="zh-CN" altLang="en-US" dirty="0" smtClean="0"/>
              <a:t>的安全性</a:t>
            </a:r>
            <a:endParaRPr lang="en-US" dirty="0" smtClean="0"/>
          </a:p>
        </p:txBody>
      </p:sp>
      <p:sp>
        <p:nvSpPr>
          <p:cNvPr id="41987" name="内容占位符 2"/>
          <p:cNvSpPr>
            <a:spLocks noGrp="1"/>
          </p:cNvSpPr>
          <p:nvPr>
            <p:ph idx="1"/>
          </p:nvPr>
        </p:nvSpPr>
        <p:spPr/>
        <p:txBody>
          <a:bodyPr/>
          <a:lstStyle/>
          <a:p>
            <a:pPr eaLnBrk="1" hangingPunct="1"/>
            <a:r>
              <a:rPr lang="zh-CN" altLang="en-US" sz="2400" dirty="0" smtClean="0">
                <a:solidFill>
                  <a:srgbClr val="FF0000"/>
                </a:solidFill>
              </a:rPr>
              <a:t>无条件安全 </a:t>
            </a:r>
            <a:r>
              <a:rPr lang="en-US" altLang="zh-CN" sz="2400" dirty="0" smtClean="0">
                <a:solidFill>
                  <a:srgbClr val="FF0000"/>
                </a:solidFill>
              </a:rPr>
              <a:t>unconditional security</a:t>
            </a:r>
          </a:p>
          <a:p>
            <a:pPr lvl="1" eaLnBrk="1" hangingPunct="1"/>
            <a:r>
              <a:rPr lang="zh-CN" altLang="en-US" sz="2000" dirty="0" smtClean="0"/>
              <a:t>即使有无限的资源和时间，都无法唯一地破译确定密文。</a:t>
            </a:r>
            <a:endParaRPr lang="en-US" altLang="zh-CN" sz="2000" dirty="0" smtClean="0"/>
          </a:p>
          <a:p>
            <a:pPr lvl="1" eaLnBrk="1" hangingPunct="1"/>
            <a:r>
              <a:rPr lang="zh-CN" altLang="en-US" sz="2000" dirty="0" smtClean="0"/>
              <a:t>安全性最强的，但仅有一次一密体制是无条件安全的。</a:t>
            </a:r>
            <a:endParaRPr lang="en-US" altLang="zh-CN" sz="2000" dirty="0" smtClean="0"/>
          </a:p>
          <a:p>
            <a:pPr lvl="2" eaLnBrk="1" hangingPunct="1"/>
            <a:endParaRPr lang="en-US" altLang="zh-CN" sz="1600" dirty="0" smtClean="0"/>
          </a:p>
          <a:p>
            <a:pPr eaLnBrk="1" hangingPunct="1"/>
            <a:r>
              <a:rPr lang="zh-CN" altLang="en-US" sz="2400" dirty="0" smtClean="0">
                <a:solidFill>
                  <a:srgbClr val="FF0000"/>
                </a:solidFill>
              </a:rPr>
              <a:t>可证明安全 </a:t>
            </a:r>
            <a:r>
              <a:rPr lang="en-US" altLang="zh-CN" sz="2400" dirty="0" smtClean="0">
                <a:solidFill>
                  <a:srgbClr val="FF0000"/>
                </a:solidFill>
              </a:rPr>
              <a:t>provable security</a:t>
            </a:r>
          </a:p>
          <a:p>
            <a:pPr lvl="1" eaLnBrk="1" hangingPunct="1"/>
            <a:r>
              <a:rPr lang="zh-CN" altLang="en-US" sz="2000" dirty="0" smtClean="0"/>
              <a:t>破译密码的难度与数学上某个困难问题的难度相同。</a:t>
            </a:r>
            <a:endParaRPr lang="en-US" altLang="zh-CN" sz="2000" dirty="0" smtClean="0"/>
          </a:p>
          <a:p>
            <a:pPr lvl="2" eaLnBrk="1" hangingPunct="1"/>
            <a:endParaRPr lang="en-US" altLang="zh-CN" sz="1600" dirty="0" smtClean="0"/>
          </a:p>
          <a:p>
            <a:pPr eaLnBrk="1" hangingPunct="1"/>
            <a:r>
              <a:rPr lang="zh-CN" altLang="en-US" sz="2400" dirty="0" smtClean="0">
                <a:solidFill>
                  <a:srgbClr val="FF0000"/>
                </a:solidFill>
              </a:rPr>
              <a:t>计算上安全 </a:t>
            </a:r>
            <a:r>
              <a:rPr lang="en-US" altLang="zh-CN" sz="2400" dirty="0" smtClean="0">
                <a:solidFill>
                  <a:srgbClr val="FF0000"/>
                </a:solidFill>
              </a:rPr>
              <a:t>computational security</a:t>
            </a:r>
          </a:p>
          <a:p>
            <a:pPr lvl="1" eaLnBrk="1" hangingPunct="1"/>
            <a:r>
              <a:rPr lang="zh-CN" altLang="en-US" sz="2000" dirty="0" smtClean="0"/>
              <a:t>破译密码的代价超出密文信息的价值；或</a:t>
            </a:r>
            <a:endParaRPr lang="en-US" altLang="zh-CN" sz="2000" dirty="0" smtClean="0"/>
          </a:p>
          <a:p>
            <a:pPr lvl="1" eaLnBrk="1" hangingPunct="1"/>
            <a:r>
              <a:rPr lang="zh-CN" altLang="en-US" sz="2000" dirty="0" smtClean="0"/>
              <a:t>破译密码的时间超出密文信息的有效生命期。</a:t>
            </a:r>
            <a:endParaRPr lang="en-US" altLang="zh-CN" sz="2000" dirty="0" smtClean="0"/>
          </a:p>
          <a:p>
            <a:pPr lvl="2" eaLnBrk="1" hangingPunct="1"/>
            <a:endParaRPr lang="en-US" altLang="zh-CN" sz="1600" dirty="0" smtClean="0"/>
          </a:p>
          <a:p>
            <a:pPr eaLnBrk="1" hangingPunct="1"/>
            <a:r>
              <a:rPr lang="zh-CN" altLang="en-US" sz="2400" dirty="0" smtClean="0">
                <a:solidFill>
                  <a:srgbClr val="FF0000"/>
                </a:solidFill>
              </a:rPr>
              <a:t>实际安全 </a:t>
            </a:r>
            <a:r>
              <a:rPr lang="en-US" altLang="zh-CN" sz="2400" dirty="0" smtClean="0">
                <a:solidFill>
                  <a:srgbClr val="FF0000"/>
                </a:solidFill>
              </a:rPr>
              <a:t>practical security</a:t>
            </a:r>
          </a:p>
          <a:p>
            <a:pPr lvl="1" eaLnBrk="1" hangingPunct="1"/>
            <a:r>
              <a:rPr lang="zh-CN" altLang="en-US" sz="2000" dirty="0" smtClean="0"/>
              <a:t>包括可证明安全和计算上安全。</a:t>
            </a:r>
            <a:endParaRPr lang="en-US" altLang="zh-CN" sz="20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32</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25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eaLnBrk="1" hangingPunct="1"/>
            <a:endParaRPr lang="en-US" smtClean="0"/>
          </a:p>
        </p:txBody>
      </p:sp>
      <p:sp>
        <p:nvSpPr>
          <p:cNvPr id="43011" name="内容占位符 2"/>
          <p:cNvSpPr>
            <a:spLocks noGrp="1"/>
          </p:cNvSpPr>
          <p:nvPr>
            <p:ph idx="1"/>
          </p:nvPr>
        </p:nvSpPr>
        <p:spPr/>
        <p:txBody>
          <a:bodyPr/>
          <a:lstStyle/>
          <a:p>
            <a:pPr eaLnBrk="1" hangingPunct="1"/>
            <a:r>
              <a:rPr lang="zh-CN" altLang="en-US" dirty="0" smtClean="0"/>
              <a:t>密码系统安全性的考虑</a:t>
            </a:r>
            <a:endParaRPr lang="en-US" altLang="zh-CN" dirty="0" smtClean="0"/>
          </a:p>
          <a:p>
            <a:pPr lvl="1" eaLnBrk="1" hangingPunct="1"/>
            <a:r>
              <a:rPr lang="zh-CN" altLang="en-US" dirty="0" smtClean="0"/>
              <a:t>一次一密成本太高，极少使用</a:t>
            </a:r>
            <a:endParaRPr lang="en-US" altLang="zh-CN" dirty="0" smtClean="0"/>
          </a:p>
          <a:p>
            <a:pPr lvl="1" eaLnBrk="1" hangingPunct="1"/>
            <a:r>
              <a:rPr lang="zh-CN" altLang="en-US" dirty="0" smtClean="0"/>
              <a:t>可证明安全：</a:t>
            </a:r>
            <a:endParaRPr lang="en-US" altLang="zh-CN" dirty="0" smtClean="0"/>
          </a:p>
          <a:p>
            <a:pPr lvl="2" eaLnBrk="1" hangingPunct="1"/>
            <a:r>
              <a:rPr lang="zh-CN" altLang="en-US" dirty="0" smtClean="0"/>
              <a:t>难度随着问题的规模而改变</a:t>
            </a:r>
            <a:endParaRPr lang="en-US" altLang="zh-CN" dirty="0" smtClean="0"/>
          </a:p>
          <a:p>
            <a:pPr lvl="2" eaLnBrk="1" hangingPunct="1"/>
            <a:r>
              <a:rPr lang="zh-CN" altLang="en-US" dirty="0" smtClean="0"/>
              <a:t>计算能力飞速发展，使用多大的规模能保证在未来是安全的？</a:t>
            </a:r>
            <a:endParaRPr lang="en-US" altLang="zh-CN" dirty="0" smtClean="0"/>
          </a:p>
          <a:p>
            <a:pPr lvl="2" eaLnBrk="1" hangingPunct="1"/>
            <a:r>
              <a:rPr lang="zh-CN" altLang="en-US" dirty="0" smtClean="0"/>
              <a:t>量子技术有望解决数学难题</a:t>
            </a:r>
            <a:endParaRPr lang="en-US" altLang="zh-CN" dirty="0" smtClean="0"/>
          </a:p>
          <a:p>
            <a:pPr lvl="1" eaLnBrk="1" hangingPunct="1"/>
            <a:r>
              <a:rPr lang="zh-CN" altLang="en-US" dirty="0" smtClean="0"/>
              <a:t>计算安全：</a:t>
            </a:r>
            <a:endParaRPr lang="en-US" altLang="zh-CN" dirty="0" smtClean="0"/>
          </a:p>
          <a:p>
            <a:pPr lvl="2" eaLnBrk="1" hangingPunct="1"/>
            <a:r>
              <a:rPr lang="zh-CN" altLang="en-US" dirty="0" smtClean="0"/>
              <a:t>价值是相对的，有效生命期也是相对的</a:t>
            </a:r>
            <a:endParaRPr lang="en-US" altLang="zh-CN" dirty="0" smtClean="0"/>
          </a:p>
          <a:p>
            <a:pPr lvl="1" eaLnBrk="1" hangingPunct="1"/>
            <a:r>
              <a:rPr lang="zh-CN" altLang="en-US" dirty="0" smtClean="0"/>
              <a:t>在设计密码系统时，为保证实际安全，必须</a:t>
            </a:r>
            <a:endParaRPr lang="en-US" altLang="zh-CN" dirty="0" smtClean="0"/>
          </a:p>
          <a:p>
            <a:pPr lvl="2" eaLnBrk="1" hangingPunct="1"/>
            <a:r>
              <a:rPr lang="zh-CN" altLang="en-US" dirty="0" smtClean="0"/>
              <a:t>明确系统所针对的对象，适当地选择系统的计算规模</a:t>
            </a:r>
            <a:endParaRPr lang="en-US" altLang="zh-CN" dirty="0" smtClean="0"/>
          </a:p>
          <a:p>
            <a:pPr lvl="2" eaLnBrk="1" hangingPunct="1"/>
            <a:r>
              <a:rPr lang="zh-CN" altLang="en-US" dirty="0" smtClean="0"/>
              <a:t>保守地估计系统使用年限</a:t>
            </a:r>
            <a:endParaRPr lang="en-US" altLang="zh-CN" dirty="0" smtClean="0"/>
          </a:p>
          <a:p>
            <a:pPr lvl="2" eaLnBrk="1" hangingPunct="1"/>
            <a:r>
              <a:rPr lang="zh-CN" altLang="en-US" dirty="0" smtClean="0"/>
              <a:t>在说明系统的计算安全程度时，必须列举所假设的资源条件</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33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663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eaLnBrk="1" hangingPunct="1"/>
            <a:r>
              <a:rPr lang="zh-CN" altLang="en-US" smtClean="0"/>
              <a:t>对密码系统的基本要求</a:t>
            </a:r>
            <a:endParaRPr lang="en-US" smtClean="0"/>
          </a:p>
        </p:txBody>
      </p:sp>
      <p:sp>
        <p:nvSpPr>
          <p:cNvPr id="44035" name="内容占位符 2"/>
          <p:cNvSpPr>
            <a:spLocks noGrp="1"/>
          </p:cNvSpPr>
          <p:nvPr>
            <p:ph idx="1"/>
          </p:nvPr>
        </p:nvSpPr>
        <p:spPr/>
        <p:txBody>
          <a:bodyPr>
            <a:normAutofit/>
          </a:bodyPr>
          <a:lstStyle/>
          <a:p>
            <a:pPr eaLnBrk="1" hangingPunct="1"/>
            <a:r>
              <a:rPr lang="zh-CN" altLang="en-US" sz="2400" dirty="0" smtClean="0"/>
              <a:t>密码系统遵从柯克霍夫原则，且是实际安全的。</a:t>
            </a:r>
            <a:endParaRPr lang="en-US" altLang="zh-CN" sz="2400" dirty="0" smtClean="0"/>
          </a:p>
          <a:p>
            <a:pPr eaLnBrk="1" hangingPunct="1"/>
            <a:r>
              <a:rPr lang="zh-CN" altLang="en-US" sz="2400" dirty="0" smtClean="0"/>
              <a:t>加解密算法适用于密钥空间中的所有元素，或者应把“弱密钥”全部列出。</a:t>
            </a:r>
            <a:endParaRPr lang="en-US" altLang="zh-CN" sz="2400" dirty="0" smtClean="0"/>
          </a:p>
          <a:p>
            <a:pPr lvl="1" eaLnBrk="1" hangingPunct="1"/>
            <a:r>
              <a:rPr lang="zh-CN" altLang="en-US" sz="2000" dirty="0" smtClean="0"/>
              <a:t>某些密钥对特定算法会泄漏明文信息，称之为</a:t>
            </a:r>
            <a:r>
              <a:rPr lang="zh-CN" altLang="en-US" sz="2000" i="1" u="sng" dirty="0" smtClean="0">
                <a:solidFill>
                  <a:schemeClr val="tx2"/>
                </a:solidFill>
              </a:rPr>
              <a:t>弱密钥</a:t>
            </a:r>
            <a:r>
              <a:rPr lang="zh-CN" altLang="en-US" sz="2000" dirty="0" smtClean="0"/>
              <a:t>。</a:t>
            </a:r>
            <a:endParaRPr lang="en-US" dirty="0" smtClean="0"/>
          </a:p>
          <a:p>
            <a:pPr eaLnBrk="1" hangingPunct="1"/>
            <a:r>
              <a:rPr lang="zh-CN" altLang="en-US" sz="2400" dirty="0" smtClean="0"/>
              <a:t>密钥应当可以随时更改。</a:t>
            </a:r>
            <a:endParaRPr lang="en-US" altLang="zh-CN" sz="2400" dirty="0" smtClean="0"/>
          </a:p>
          <a:p>
            <a:pPr eaLnBrk="1" hangingPunct="1"/>
            <a:r>
              <a:rPr lang="zh-CN" altLang="en-US" sz="2400" dirty="0" smtClean="0"/>
              <a:t>系统应易于实现，使用方便。</a:t>
            </a:r>
            <a:endParaRPr lang="en-US" altLang="zh-CN" sz="2400" dirty="0" smtClean="0"/>
          </a:p>
          <a:p>
            <a:pPr lvl="1" eaLnBrk="1" hangingPunct="1"/>
            <a:r>
              <a:rPr lang="zh-CN" altLang="en-US" sz="2000" dirty="0" smtClean="0"/>
              <a:t>从时延、成本、软硬件出错概率等角度的考虑，倾向于使用数学上计算复杂，但易于实现的密码系统。</a:t>
            </a:r>
            <a:endParaRPr lang="en-US" altLang="zh-CN" sz="2000" dirty="0" smtClean="0"/>
          </a:p>
          <a:p>
            <a:pPr lvl="1" eaLnBrk="1" hangingPunct="1"/>
            <a:r>
              <a:rPr lang="zh-CN" altLang="en-US" sz="2000" dirty="0" smtClean="0"/>
              <a:t>便于使用，不使操作者过于劳累。否则一方面容易出错，另一方面会诱使操作者采取偷懒的方式，而这往往会危及整个密码系统。</a:t>
            </a:r>
            <a:endParaRPr lang="en-US" sz="2000" dirty="0" smtClean="0"/>
          </a:p>
          <a:p>
            <a:pPr eaLnBrk="1" hangingPunct="1"/>
            <a:r>
              <a:rPr lang="zh-CN" altLang="en-US" sz="2400" dirty="0" smtClean="0"/>
              <a:t>密码系统的使用不应使通信网络的效率过分降低。</a:t>
            </a:r>
            <a:endParaRPr lang="en-US" altLang="zh-CN" sz="2400" dirty="0" smtClean="0"/>
          </a:p>
          <a:p>
            <a:pPr eaLnBrk="1" hangingPunct="1"/>
            <a:r>
              <a:rPr lang="zh-CN" altLang="en-US" sz="2400" dirty="0" smtClean="0"/>
              <a:t>应考虑系统实用性。</a:t>
            </a:r>
            <a:endParaRPr lang="en-US" altLang="zh-CN" sz="2400" dirty="0" smtClean="0"/>
          </a:p>
          <a:p>
            <a:pPr lvl="1" eaLnBrk="1" hangingPunct="1"/>
            <a:r>
              <a:rPr lang="zh-CN" altLang="en-US" sz="2000" dirty="0" smtClean="0"/>
              <a:t>不到使用时刻不解密数据。</a:t>
            </a:r>
            <a:endParaRPr lang="en-US" sz="20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34</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414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pPr eaLnBrk="1" hangingPunct="1"/>
            <a:r>
              <a:rPr lang="zh-CN" altLang="en-US" smtClean="0"/>
              <a:t>密码体制</a:t>
            </a:r>
            <a:endParaRPr lang="en-US" smtClean="0"/>
          </a:p>
        </p:txBody>
      </p:sp>
      <p:sp>
        <p:nvSpPr>
          <p:cNvPr id="39939" name="内容占位符 2"/>
          <p:cNvSpPr>
            <a:spLocks noGrp="1"/>
          </p:cNvSpPr>
          <p:nvPr>
            <p:ph idx="1"/>
          </p:nvPr>
        </p:nvSpPr>
        <p:spPr/>
        <p:txBody>
          <a:bodyPr/>
          <a:lstStyle/>
          <a:p>
            <a:pPr eaLnBrk="1" hangingPunct="1"/>
            <a:r>
              <a:rPr lang="zh-CN" altLang="en-US" dirty="0" smtClean="0">
                <a:solidFill>
                  <a:srgbClr val="FF0000"/>
                </a:solidFill>
              </a:rPr>
              <a:t>密码体制</a:t>
            </a:r>
            <a:r>
              <a:rPr lang="zh-CN" altLang="en-US" dirty="0" smtClean="0"/>
              <a:t>：整个密码系统的基本工作方式。</a:t>
            </a:r>
          </a:p>
          <a:p>
            <a:pPr eaLnBrk="1" hangingPunct="1"/>
            <a:r>
              <a:rPr lang="zh-CN" altLang="en-US" dirty="0" smtClean="0"/>
              <a:t>密码体制的</a:t>
            </a:r>
            <a:r>
              <a:rPr lang="zh-CN" altLang="en-US" dirty="0" smtClean="0">
                <a:solidFill>
                  <a:srgbClr val="FF0000"/>
                </a:solidFill>
              </a:rPr>
              <a:t>基本要素</a:t>
            </a:r>
            <a:r>
              <a:rPr lang="zh-CN" altLang="en-US" dirty="0" smtClean="0"/>
              <a:t>是密码算法和密钥。</a:t>
            </a:r>
          </a:p>
          <a:p>
            <a:pPr lvl="1" eaLnBrk="1" hangingPunct="1"/>
            <a:r>
              <a:rPr lang="zh-CN" altLang="en-US" sz="2000" dirty="0" smtClean="0"/>
              <a:t>密码算法是一些公式、法则或程序；</a:t>
            </a:r>
          </a:p>
          <a:p>
            <a:pPr lvl="1" eaLnBrk="1" hangingPunct="1"/>
            <a:r>
              <a:rPr lang="zh-CN" altLang="en-US" sz="2000" dirty="0" smtClean="0"/>
              <a:t>密钥是密码算法中的控制参数。</a:t>
            </a:r>
          </a:p>
          <a:p>
            <a:pPr eaLnBrk="1" hangingPunct="1"/>
            <a:r>
              <a:rPr lang="zh-CN" altLang="en-US" dirty="0" smtClean="0"/>
              <a:t>密码体制的</a:t>
            </a:r>
            <a:r>
              <a:rPr lang="zh-CN" altLang="en-US" dirty="0" smtClean="0">
                <a:solidFill>
                  <a:srgbClr val="FF0000"/>
                </a:solidFill>
              </a:rPr>
              <a:t>主要参数</a:t>
            </a:r>
            <a:r>
              <a:rPr lang="zh-CN" altLang="en-US" dirty="0" smtClean="0"/>
              <a:t>：</a:t>
            </a:r>
            <a:endParaRPr lang="en-US" altLang="zh-CN" dirty="0" smtClean="0"/>
          </a:p>
          <a:p>
            <a:pPr lvl="1" eaLnBrk="1" hangingPunct="1"/>
            <a:r>
              <a:rPr lang="zh-CN" altLang="en-US" sz="2000" dirty="0" smtClean="0"/>
              <a:t>编码的运算类型：代换、置乱、数域计算</a:t>
            </a:r>
          </a:p>
          <a:p>
            <a:pPr lvl="1" eaLnBrk="1" hangingPunct="1"/>
            <a:r>
              <a:rPr lang="zh-CN" altLang="en-US" sz="2000" dirty="0" smtClean="0"/>
              <a:t>密钥长度；密钥形式</a:t>
            </a:r>
            <a:r>
              <a:rPr lang="zh-CN" altLang="en-US" sz="2000" dirty="0"/>
              <a:t>：加解密密钥是否一致，是否需要保密</a:t>
            </a:r>
            <a:endParaRPr lang="zh-CN" altLang="en-US" sz="2000" dirty="0" smtClean="0"/>
          </a:p>
          <a:p>
            <a:pPr lvl="1" eaLnBrk="1" hangingPunct="1"/>
            <a:r>
              <a:rPr lang="zh-CN" altLang="en-US" sz="2000" dirty="0" smtClean="0"/>
              <a:t>处理明文的方法：顺序</a:t>
            </a:r>
            <a:r>
              <a:rPr lang="zh-CN" altLang="en-US" sz="2000" dirty="0"/>
              <a:t>地</a:t>
            </a:r>
            <a:r>
              <a:rPr lang="zh-CN" altLang="en-US" sz="2000" dirty="0" smtClean="0"/>
              <a:t>处理（序列）或一</a:t>
            </a:r>
            <a:r>
              <a:rPr lang="zh-CN" altLang="en-US" sz="2000" dirty="0"/>
              <a:t>组一组地</a:t>
            </a:r>
            <a:r>
              <a:rPr lang="zh-CN" altLang="en-US" sz="2000" dirty="0" smtClean="0"/>
              <a:t>处理（分组）</a:t>
            </a:r>
          </a:p>
          <a:p>
            <a:pPr lvl="1" eaLnBrk="1" hangingPunct="1"/>
            <a:r>
              <a:rPr lang="zh-CN" altLang="en-US" sz="2000" dirty="0" smtClean="0"/>
              <a:t>密文的膨胀</a:t>
            </a:r>
            <a:r>
              <a:rPr lang="zh-CN" altLang="en-US" sz="2000" dirty="0"/>
              <a:t>：</a:t>
            </a:r>
            <a:r>
              <a:rPr lang="zh-CN" altLang="en-US" sz="2000" dirty="0" smtClean="0"/>
              <a:t>密文</a:t>
            </a:r>
            <a:r>
              <a:rPr lang="zh-CN" altLang="en-US" sz="2000" dirty="0"/>
              <a:t>的长度是否与明文长度一致</a:t>
            </a:r>
            <a:endParaRPr lang="zh-CN" altLang="en-US" sz="2000" dirty="0" smtClean="0"/>
          </a:p>
          <a:p>
            <a:pPr lvl="1" eaLnBrk="1" hangingPunct="1"/>
            <a:r>
              <a:rPr lang="zh-CN" altLang="en-US" sz="2000" dirty="0" smtClean="0"/>
              <a:t>密文错误的传播</a:t>
            </a:r>
          </a:p>
          <a:p>
            <a:pPr lvl="1" eaLnBrk="1" hangingPunct="1"/>
            <a:r>
              <a:rPr lang="zh-CN" altLang="en-US" sz="2000" dirty="0"/>
              <a:t>加密和解密的运算复杂度</a:t>
            </a:r>
          </a:p>
          <a:p>
            <a:pPr lvl="1" eaLnBrk="1" hangingPunct="1"/>
            <a:r>
              <a:rPr lang="zh-CN" altLang="en-US" sz="2000" dirty="0" smtClean="0"/>
              <a:t>编码</a:t>
            </a:r>
            <a:r>
              <a:rPr lang="zh-CN" altLang="en-US" sz="2000" dirty="0"/>
              <a:t>过程是否</a:t>
            </a:r>
            <a:r>
              <a:rPr lang="zh-CN" altLang="en-US" sz="2000" dirty="0" smtClean="0"/>
              <a:t>可逆</a:t>
            </a:r>
            <a:endParaRPr lang="en-US" altLang="zh-CN" sz="2000" dirty="0" smtClean="0"/>
          </a:p>
          <a:p>
            <a:pPr lvl="1" eaLnBrk="1" hangingPunct="1"/>
            <a:r>
              <a:rPr lang="en-US" sz="2000" dirty="0" smtClean="0"/>
              <a:t>……</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35</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108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pPr eaLnBrk="1" hangingPunct="1"/>
            <a:r>
              <a:rPr lang="zh-CN" altLang="en-US" smtClean="0"/>
              <a:t>密码分析与密码系统安全性</a:t>
            </a:r>
            <a:endParaRPr lang="en-US" smtClean="0"/>
          </a:p>
        </p:txBody>
      </p:sp>
      <p:graphicFrame>
        <p:nvGraphicFramePr>
          <p:cNvPr id="5" name="表格 4"/>
          <p:cNvGraphicFramePr>
            <a:graphicFrameLocks noGrp="1"/>
          </p:cNvGraphicFramePr>
          <p:nvPr>
            <p:extLst>
              <p:ext uri="{D42A27DB-BD31-4B8C-83A1-F6EECF244321}">
                <p14:modId xmlns:p14="http://schemas.microsoft.com/office/powerpoint/2010/main" val="3946215790"/>
              </p:ext>
            </p:extLst>
          </p:nvPr>
        </p:nvGraphicFramePr>
        <p:xfrm>
          <a:off x="755576" y="1124744"/>
          <a:ext cx="7272808" cy="5049149"/>
        </p:xfrm>
        <a:graphic>
          <a:graphicData uri="http://schemas.openxmlformats.org/drawingml/2006/table">
            <a:tbl>
              <a:tblPr firstRow="1" firstCol="1" bandRow="1">
                <a:tableStyleId>{BC89EF96-8CEA-46FF-86C4-4CE0E7609802}</a:tableStyleId>
              </a:tblPr>
              <a:tblGrid>
                <a:gridCol w="2304256"/>
                <a:gridCol w="4968552"/>
              </a:tblGrid>
              <a:tr h="366509">
                <a:tc>
                  <a:txBody>
                    <a:bodyPr/>
                    <a:lstStyle/>
                    <a:p>
                      <a:pPr indent="0" algn="ctr">
                        <a:lnSpc>
                          <a:spcPct val="100000"/>
                        </a:lnSpc>
                        <a:spcBef>
                          <a:spcPts val="0"/>
                        </a:spcBef>
                        <a:spcAft>
                          <a:spcPts val="0"/>
                        </a:spcAft>
                      </a:pPr>
                      <a:r>
                        <a:rPr lang="zh-CN" sz="1800" kern="1200" dirty="0">
                          <a:latin typeface="微软雅黑" panose="020B0503020204020204" pitchFamily="34" charset="-122"/>
                          <a:ea typeface="微软雅黑" panose="020B0503020204020204" pitchFamily="34" charset="-122"/>
                        </a:rPr>
                        <a:t>攻击类型</a:t>
                      </a:r>
                      <a:endParaRPr lang="en-US" sz="1800" b="1" dirty="0">
                        <a:latin typeface="微软雅黑" panose="020B0503020204020204" pitchFamily="34" charset="-122"/>
                        <a:ea typeface="微软雅黑" panose="020B0503020204020204" pitchFamily="34" charset="-122"/>
                        <a:cs typeface="Times New Roman"/>
                      </a:endParaRPr>
                    </a:p>
                  </a:txBody>
                  <a:tcPr marL="18000" marR="18000" marT="54000" marB="0" anchor="ctr"/>
                </a:tc>
                <a:tc>
                  <a:txBody>
                    <a:bodyPr/>
                    <a:lstStyle/>
                    <a:p>
                      <a:pPr indent="0" algn="ctr">
                        <a:lnSpc>
                          <a:spcPct val="100000"/>
                        </a:lnSpc>
                        <a:spcBef>
                          <a:spcPts val="0"/>
                        </a:spcBef>
                        <a:spcAft>
                          <a:spcPts val="0"/>
                        </a:spcAft>
                      </a:pPr>
                      <a:r>
                        <a:rPr lang="zh-CN" sz="1800" kern="1200" dirty="0">
                          <a:latin typeface="微软雅黑" panose="020B0503020204020204" pitchFamily="34" charset="-122"/>
                          <a:ea typeface="微软雅黑" panose="020B0503020204020204" pitchFamily="34" charset="-122"/>
                        </a:rPr>
                        <a:t>密码分析员的资源</a:t>
                      </a:r>
                      <a:endParaRPr lang="en-US" sz="1800" b="1" dirty="0">
                        <a:latin typeface="微软雅黑" panose="020B0503020204020204" pitchFamily="34" charset="-122"/>
                        <a:ea typeface="微软雅黑" panose="020B0503020204020204" pitchFamily="34" charset="-122"/>
                        <a:cs typeface="Times New Roman"/>
                      </a:endParaRPr>
                    </a:p>
                  </a:txBody>
                  <a:tcPr marL="18000" marR="18000" marT="54000" marB="0" anchor="ctr"/>
                </a:tc>
              </a:tr>
              <a:tr h="513112">
                <a:tc>
                  <a:txBody>
                    <a:bodyPr/>
                    <a:lstStyle/>
                    <a:p>
                      <a:pPr indent="0" algn="l">
                        <a:lnSpc>
                          <a:spcPct val="100000"/>
                        </a:lnSpc>
                        <a:spcBef>
                          <a:spcPts val="0"/>
                        </a:spcBef>
                        <a:spcAft>
                          <a:spcPts val="0"/>
                        </a:spcAft>
                      </a:pPr>
                      <a:r>
                        <a:rPr lang="zh-CN" sz="1800" kern="1200" dirty="0">
                          <a:latin typeface="微软雅黑" panose="020B0503020204020204" pitchFamily="34" charset="-122"/>
                          <a:ea typeface="微软雅黑" panose="020B0503020204020204" pitchFamily="34" charset="-122"/>
                        </a:rPr>
                        <a:t>唯密文攻击</a:t>
                      </a:r>
                      <a:endParaRPr lang="en-US" sz="1800" dirty="0">
                        <a:latin typeface="微软雅黑" panose="020B0503020204020204" pitchFamily="34" charset="-122"/>
                        <a:ea typeface="微软雅黑" panose="020B0503020204020204" pitchFamily="34" charset="-122"/>
                      </a:endParaRPr>
                    </a:p>
                    <a:p>
                      <a:pPr indent="0" algn="l">
                        <a:lnSpc>
                          <a:spcPct val="100000"/>
                        </a:lnSpc>
                        <a:spcBef>
                          <a:spcPts val="0"/>
                        </a:spcBef>
                        <a:spcAft>
                          <a:spcPts val="0"/>
                        </a:spcAft>
                      </a:pPr>
                      <a:r>
                        <a:rPr lang="en-US" sz="1800" dirty="0" err="1">
                          <a:latin typeface="微软雅黑" panose="020B0503020204020204" pitchFamily="34" charset="-122"/>
                          <a:ea typeface="微软雅黑" panose="020B0503020204020204" pitchFamily="34" charset="-122"/>
                        </a:rPr>
                        <a:t>Ciphtext</a:t>
                      </a:r>
                      <a:r>
                        <a:rPr lang="en-US" sz="1800" dirty="0">
                          <a:latin typeface="微软雅黑" panose="020B0503020204020204" pitchFamily="34" charset="-122"/>
                          <a:ea typeface="微软雅黑" panose="020B0503020204020204" pitchFamily="34" charset="-122"/>
                        </a:rPr>
                        <a:t>-only</a:t>
                      </a:r>
                      <a:endParaRPr lang="en-US" sz="1800" dirty="0">
                        <a:solidFill>
                          <a:schemeClr val="bg1"/>
                        </a:solidFill>
                        <a:latin typeface="微软雅黑" panose="020B0503020204020204" pitchFamily="34" charset="-122"/>
                        <a:ea typeface="微软雅黑" panose="020B0503020204020204" pitchFamily="34" charset="-122"/>
                        <a:cs typeface="Times New Roman"/>
                      </a:endParaRPr>
                    </a:p>
                  </a:txBody>
                  <a:tcPr marL="18000" marR="18000" marT="54000" marB="0" anchor="ctr"/>
                </a:tc>
                <a:tc>
                  <a:txBody>
                    <a:bodyPr/>
                    <a:lstStyle/>
                    <a:p>
                      <a:pPr indent="0" algn="l" defTabSz="654050">
                        <a:lnSpc>
                          <a:spcPts val="2000"/>
                        </a:lnSpc>
                        <a:spcBef>
                          <a:spcPts val="0"/>
                        </a:spcBef>
                        <a:spcAft>
                          <a:spcPts val="0"/>
                        </a:spcAft>
                        <a:tabLst/>
                      </a:pPr>
                      <a:r>
                        <a:rPr lang="zh-CN" sz="1800" kern="1200" dirty="0">
                          <a:latin typeface="微软雅黑" panose="020B0503020204020204" pitchFamily="34" charset="-122"/>
                          <a:ea typeface="微软雅黑" panose="020B0503020204020204" pitchFamily="34" charset="-122"/>
                        </a:rPr>
                        <a:t>密码</a:t>
                      </a:r>
                      <a:r>
                        <a:rPr lang="zh-CN" sz="1800" kern="1200" dirty="0" smtClean="0">
                          <a:latin typeface="微软雅黑" panose="020B0503020204020204" pitchFamily="34" charset="-122"/>
                          <a:ea typeface="微软雅黑" panose="020B0503020204020204" pitchFamily="34" charset="-122"/>
                        </a:rPr>
                        <a:t>算法</a:t>
                      </a:r>
                      <a:endParaRPr lang="en-US" sz="1800" dirty="0" smtClean="0">
                        <a:latin typeface="微软雅黑" panose="020B0503020204020204" pitchFamily="34" charset="-122"/>
                        <a:ea typeface="微软雅黑" panose="020B0503020204020204" pitchFamily="34" charset="-122"/>
                      </a:endParaRPr>
                    </a:p>
                    <a:p>
                      <a:pPr indent="0" algn="l" defTabSz="654050">
                        <a:lnSpc>
                          <a:spcPts val="2000"/>
                        </a:lnSpc>
                        <a:spcBef>
                          <a:spcPts val="0"/>
                        </a:spcBef>
                        <a:spcAft>
                          <a:spcPts val="0"/>
                        </a:spcAft>
                        <a:tabLst/>
                      </a:pPr>
                      <a:r>
                        <a:rPr lang="zh-CN" sz="1800" kern="1200" dirty="0" smtClean="0">
                          <a:latin typeface="微软雅黑" panose="020B0503020204020204" pitchFamily="34" charset="-122"/>
                          <a:ea typeface="微软雅黑" panose="020B0503020204020204" pitchFamily="34" charset="-122"/>
                        </a:rPr>
                        <a:t>待分析密文</a:t>
                      </a:r>
                      <a:endParaRPr lang="en-US" sz="1800" b="1" dirty="0">
                        <a:latin typeface="微软雅黑" panose="020B0503020204020204" pitchFamily="34" charset="-122"/>
                        <a:ea typeface="微软雅黑" panose="020B0503020204020204" pitchFamily="34" charset="-122"/>
                        <a:cs typeface="Times New Roman"/>
                      </a:endParaRPr>
                    </a:p>
                  </a:txBody>
                  <a:tcPr marL="18000" marR="18000" marT="54000" marB="0" anchor="ctr"/>
                </a:tc>
              </a:tr>
              <a:tr h="551608">
                <a:tc>
                  <a:txBody>
                    <a:bodyPr/>
                    <a:lstStyle/>
                    <a:p>
                      <a:pPr indent="0" algn="l">
                        <a:lnSpc>
                          <a:spcPct val="100000"/>
                        </a:lnSpc>
                        <a:spcBef>
                          <a:spcPts val="0"/>
                        </a:spcBef>
                        <a:spcAft>
                          <a:spcPts val="0"/>
                        </a:spcAft>
                      </a:pPr>
                      <a:r>
                        <a:rPr lang="zh-CN" sz="1800" kern="1200" dirty="0">
                          <a:latin typeface="微软雅黑" panose="020B0503020204020204" pitchFamily="34" charset="-122"/>
                          <a:ea typeface="微软雅黑" panose="020B0503020204020204" pitchFamily="34" charset="-122"/>
                        </a:rPr>
                        <a:t>已知明文攻击</a:t>
                      </a:r>
                      <a:endParaRPr lang="en-US" sz="1800" dirty="0">
                        <a:latin typeface="微软雅黑" panose="020B0503020204020204" pitchFamily="34" charset="-122"/>
                        <a:ea typeface="微软雅黑" panose="020B0503020204020204" pitchFamily="34" charset="-122"/>
                      </a:endParaRPr>
                    </a:p>
                    <a:p>
                      <a:pPr indent="0" algn="l">
                        <a:lnSpc>
                          <a:spcPct val="100000"/>
                        </a:lnSpc>
                        <a:spcBef>
                          <a:spcPts val="0"/>
                        </a:spcBef>
                        <a:spcAft>
                          <a:spcPts val="0"/>
                        </a:spcAft>
                      </a:pPr>
                      <a:r>
                        <a:rPr lang="en-US" sz="1800" dirty="0">
                          <a:latin typeface="微软雅黑" panose="020B0503020204020204" pitchFamily="34" charset="-122"/>
                          <a:ea typeface="微软雅黑" panose="020B0503020204020204" pitchFamily="34" charset="-122"/>
                        </a:rPr>
                        <a:t>Known-plaintext</a:t>
                      </a:r>
                      <a:endParaRPr lang="en-US" sz="1800" dirty="0">
                        <a:solidFill>
                          <a:schemeClr val="bg1"/>
                        </a:solidFill>
                        <a:latin typeface="微软雅黑" panose="020B0503020204020204" pitchFamily="34" charset="-122"/>
                        <a:ea typeface="微软雅黑" panose="020B0503020204020204" pitchFamily="34" charset="-122"/>
                        <a:cs typeface="Times New Roman"/>
                      </a:endParaRPr>
                    </a:p>
                  </a:txBody>
                  <a:tcPr marL="18000" marR="18000" marT="54000" marB="0" anchor="ctr"/>
                </a:tc>
                <a:tc>
                  <a:txBody>
                    <a:bodyPr/>
                    <a:lstStyle/>
                    <a:p>
                      <a:pPr indent="0" algn="l">
                        <a:lnSpc>
                          <a:spcPts val="2000"/>
                        </a:lnSpc>
                        <a:spcBef>
                          <a:spcPts val="0"/>
                        </a:spcBef>
                        <a:spcAft>
                          <a:spcPts val="0"/>
                        </a:spcAft>
                      </a:pPr>
                      <a:r>
                        <a:rPr lang="zh-CN" sz="1800" kern="1200" dirty="0" smtClean="0">
                          <a:latin typeface="微软雅黑" panose="020B0503020204020204" pitchFamily="34" charset="-122"/>
                          <a:ea typeface="微软雅黑" panose="020B0503020204020204" pitchFamily="34" charset="-122"/>
                        </a:rPr>
                        <a:t>密码算法</a:t>
                      </a:r>
                      <a:endParaRPr lang="en-US" sz="1800" dirty="0" smtClean="0">
                        <a:latin typeface="微软雅黑" panose="020B0503020204020204" pitchFamily="34" charset="-122"/>
                        <a:ea typeface="微软雅黑" panose="020B0503020204020204" pitchFamily="34" charset="-122"/>
                      </a:endParaRPr>
                    </a:p>
                    <a:p>
                      <a:pPr indent="0" algn="l">
                        <a:lnSpc>
                          <a:spcPts val="2000"/>
                        </a:lnSpc>
                        <a:spcBef>
                          <a:spcPts val="0"/>
                        </a:spcBef>
                        <a:spcAft>
                          <a:spcPts val="0"/>
                        </a:spcAft>
                      </a:pPr>
                      <a:r>
                        <a:rPr lang="zh-CN" sz="1800" kern="1200" dirty="0" smtClean="0">
                          <a:latin typeface="微软雅黑" panose="020B0503020204020204" pitchFamily="34" charset="-122"/>
                          <a:ea typeface="微软雅黑" panose="020B0503020204020204" pitchFamily="34" charset="-122"/>
                        </a:rPr>
                        <a:t>待分析密文</a:t>
                      </a:r>
                      <a:endParaRPr lang="en-US" sz="1800" dirty="0" smtClean="0">
                        <a:latin typeface="微软雅黑" panose="020B0503020204020204" pitchFamily="34" charset="-122"/>
                        <a:ea typeface="微软雅黑" panose="020B0503020204020204" pitchFamily="34" charset="-122"/>
                      </a:endParaRPr>
                    </a:p>
                    <a:p>
                      <a:pPr indent="0" algn="l">
                        <a:lnSpc>
                          <a:spcPts val="2000"/>
                        </a:lnSpc>
                        <a:spcBef>
                          <a:spcPts val="0"/>
                        </a:spcBef>
                        <a:spcAft>
                          <a:spcPts val="0"/>
                        </a:spcAft>
                      </a:pPr>
                      <a:r>
                        <a:rPr lang="zh-CN" sz="1800" kern="1200" dirty="0" smtClean="0">
                          <a:latin typeface="微软雅黑" panose="020B0503020204020204" pitchFamily="34" charset="-122"/>
                          <a:ea typeface="微软雅黑" panose="020B0503020204020204" pitchFamily="34" charset="-122"/>
                        </a:rPr>
                        <a:t>用</a:t>
                      </a:r>
                      <a:r>
                        <a:rPr lang="zh-CN" sz="1800" kern="1200" dirty="0">
                          <a:latin typeface="微软雅黑" panose="020B0503020204020204" pitchFamily="34" charset="-122"/>
                          <a:ea typeface="微软雅黑" panose="020B0503020204020204" pitchFamily="34" charset="-122"/>
                        </a:rPr>
                        <a:t>同一密钥加密的一个或多个明文－密文对</a:t>
                      </a:r>
                      <a:endParaRPr lang="en-US" sz="1800" b="1" dirty="0">
                        <a:latin typeface="微软雅黑" panose="020B0503020204020204" pitchFamily="34" charset="-122"/>
                        <a:ea typeface="微软雅黑" panose="020B0503020204020204" pitchFamily="34" charset="-122"/>
                        <a:cs typeface="Times New Roman"/>
                      </a:endParaRPr>
                    </a:p>
                  </a:txBody>
                  <a:tcPr marL="18000" marR="18000" marT="54000" marB="0" anchor="ctr"/>
                </a:tc>
              </a:tr>
              <a:tr h="383680">
                <a:tc>
                  <a:txBody>
                    <a:bodyPr/>
                    <a:lstStyle/>
                    <a:p>
                      <a:pPr indent="0" algn="l">
                        <a:lnSpc>
                          <a:spcPct val="100000"/>
                        </a:lnSpc>
                        <a:spcBef>
                          <a:spcPts val="0"/>
                        </a:spcBef>
                        <a:spcAft>
                          <a:spcPts val="0"/>
                        </a:spcAft>
                      </a:pPr>
                      <a:r>
                        <a:rPr lang="zh-CN" sz="1800" kern="1200" dirty="0">
                          <a:latin typeface="微软雅黑" panose="020B0503020204020204" pitchFamily="34" charset="-122"/>
                          <a:ea typeface="微软雅黑" panose="020B0503020204020204" pitchFamily="34" charset="-122"/>
                        </a:rPr>
                        <a:t>选择密文攻击</a:t>
                      </a:r>
                      <a:endParaRPr lang="en-US" sz="1800" dirty="0">
                        <a:latin typeface="微软雅黑" panose="020B0503020204020204" pitchFamily="34" charset="-122"/>
                        <a:ea typeface="微软雅黑" panose="020B0503020204020204" pitchFamily="34" charset="-122"/>
                      </a:endParaRPr>
                    </a:p>
                    <a:p>
                      <a:pPr indent="0" algn="l">
                        <a:lnSpc>
                          <a:spcPct val="100000"/>
                        </a:lnSpc>
                        <a:spcBef>
                          <a:spcPts val="0"/>
                        </a:spcBef>
                        <a:spcAft>
                          <a:spcPts val="0"/>
                        </a:spcAft>
                      </a:pPr>
                      <a:r>
                        <a:rPr lang="en-US" sz="1800" dirty="0">
                          <a:latin typeface="微软雅黑" panose="020B0503020204020204" pitchFamily="34" charset="-122"/>
                          <a:ea typeface="微软雅黑" panose="020B0503020204020204" pitchFamily="34" charset="-122"/>
                        </a:rPr>
                        <a:t>Chosen-</a:t>
                      </a:r>
                      <a:r>
                        <a:rPr lang="en-US" sz="1800" dirty="0" err="1">
                          <a:latin typeface="微软雅黑" panose="020B0503020204020204" pitchFamily="34" charset="-122"/>
                          <a:ea typeface="微软雅黑" panose="020B0503020204020204" pitchFamily="34" charset="-122"/>
                        </a:rPr>
                        <a:t>ciphertext</a:t>
                      </a:r>
                      <a:endParaRPr lang="en-US" sz="1800" dirty="0">
                        <a:solidFill>
                          <a:schemeClr val="bg1"/>
                        </a:solidFill>
                        <a:latin typeface="微软雅黑" panose="020B0503020204020204" pitchFamily="34" charset="-122"/>
                        <a:ea typeface="微软雅黑" panose="020B0503020204020204" pitchFamily="34" charset="-122"/>
                        <a:cs typeface="Times New Roman"/>
                      </a:endParaRPr>
                    </a:p>
                  </a:txBody>
                  <a:tcPr marL="18000" marR="18000" marT="54000" marB="0" anchor="ctr"/>
                </a:tc>
                <a:tc>
                  <a:txBody>
                    <a:bodyPr/>
                    <a:lstStyle/>
                    <a:p>
                      <a:pPr indent="0" algn="l">
                        <a:lnSpc>
                          <a:spcPts val="2000"/>
                        </a:lnSpc>
                        <a:spcBef>
                          <a:spcPts val="0"/>
                        </a:spcBef>
                        <a:spcAft>
                          <a:spcPts val="0"/>
                        </a:spcAft>
                      </a:pPr>
                      <a:r>
                        <a:rPr lang="zh-CN" sz="1800" kern="1200" dirty="0">
                          <a:latin typeface="微软雅黑" panose="020B0503020204020204" pitchFamily="34" charset="-122"/>
                          <a:ea typeface="微软雅黑" panose="020B0503020204020204" pitchFamily="34" charset="-122"/>
                        </a:rPr>
                        <a:t>密码算法</a:t>
                      </a:r>
                      <a:endParaRPr lang="en-US" sz="1800" dirty="0">
                        <a:latin typeface="微软雅黑" panose="020B0503020204020204" pitchFamily="34" charset="-122"/>
                        <a:ea typeface="微软雅黑" panose="020B0503020204020204" pitchFamily="34" charset="-122"/>
                      </a:endParaRPr>
                    </a:p>
                    <a:p>
                      <a:pPr indent="0" algn="l">
                        <a:lnSpc>
                          <a:spcPts val="2000"/>
                        </a:lnSpc>
                        <a:spcBef>
                          <a:spcPts val="0"/>
                        </a:spcBef>
                        <a:spcAft>
                          <a:spcPts val="0"/>
                        </a:spcAft>
                      </a:pPr>
                      <a:r>
                        <a:rPr lang="zh-CN" sz="1800" kern="1200" dirty="0">
                          <a:latin typeface="微软雅黑" panose="020B0503020204020204" pitchFamily="34" charset="-122"/>
                          <a:ea typeface="微软雅黑" panose="020B0503020204020204" pitchFamily="34" charset="-122"/>
                        </a:rPr>
                        <a:t>待分析密文</a:t>
                      </a:r>
                      <a:endParaRPr lang="en-US" sz="1800" dirty="0">
                        <a:latin typeface="微软雅黑" panose="020B0503020204020204" pitchFamily="34" charset="-122"/>
                        <a:ea typeface="微软雅黑" panose="020B0503020204020204" pitchFamily="34" charset="-122"/>
                      </a:endParaRPr>
                    </a:p>
                    <a:p>
                      <a:pPr indent="0" algn="l">
                        <a:lnSpc>
                          <a:spcPts val="2000"/>
                        </a:lnSpc>
                        <a:spcBef>
                          <a:spcPts val="0"/>
                        </a:spcBef>
                        <a:spcAft>
                          <a:spcPts val="0"/>
                        </a:spcAft>
                      </a:pPr>
                      <a:r>
                        <a:rPr lang="zh-CN" sz="1800" kern="1200" dirty="0" smtClean="0">
                          <a:latin typeface="微软雅黑" panose="020B0503020204020204" pitchFamily="34" charset="-122"/>
                          <a:ea typeface="微软雅黑" panose="020B0503020204020204" pitchFamily="34" charset="-122"/>
                        </a:rPr>
                        <a:t>可</a:t>
                      </a:r>
                      <a:r>
                        <a:rPr lang="zh-CN" sz="1800" kern="1200" dirty="0">
                          <a:latin typeface="微软雅黑" panose="020B0503020204020204" pitchFamily="34" charset="-122"/>
                          <a:ea typeface="微软雅黑" panose="020B0503020204020204" pitchFamily="34" charset="-122"/>
                        </a:rPr>
                        <a:t>选择特定密文，并获得对应的明文</a:t>
                      </a:r>
                      <a:endParaRPr lang="en-US" sz="1800" b="1" dirty="0">
                        <a:latin typeface="微软雅黑" panose="020B0503020204020204" pitchFamily="34" charset="-122"/>
                        <a:ea typeface="微软雅黑" panose="020B0503020204020204" pitchFamily="34" charset="-122"/>
                        <a:cs typeface="Times New Roman"/>
                      </a:endParaRPr>
                    </a:p>
                  </a:txBody>
                  <a:tcPr marL="18000" marR="18000" marT="54000" marB="0" anchor="ctr"/>
                </a:tc>
              </a:tr>
              <a:tr h="676866">
                <a:tc>
                  <a:txBody>
                    <a:bodyPr/>
                    <a:lstStyle/>
                    <a:p>
                      <a:pPr indent="0" algn="l">
                        <a:lnSpc>
                          <a:spcPct val="100000"/>
                        </a:lnSpc>
                        <a:spcBef>
                          <a:spcPts val="0"/>
                        </a:spcBef>
                        <a:spcAft>
                          <a:spcPts val="0"/>
                        </a:spcAft>
                      </a:pPr>
                      <a:r>
                        <a:rPr lang="zh-CN" sz="1800" kern="1200" dirty="0">
                          <a:latin typeface="微软雅黑" panose="020B0503020204020204" pitchFamily="34" charset="-122"/>
                          <a:ea typeface="微软雅黑" panose="020B0503020204020204" pitchFamily="34" charset="-122"/>
                        </a:rPr>
                        <a:t>选择明文攻击</a:t>
                      </a:r>
                      <a:endParaRPr lang="en-US" sz="1800" dirty="0">
                        <a:latin typeface="微软雅黑" panose="020B0503020204020204" pitchFamily="34" charset="-122"/>
                        <a:ea typeface="微软雅黑" panose="020B0503020204020204" pitchFamily="34" charset="-122"/>
                      </a:endParaRPr>
                    </a:p>
                    <a:p>
                      <a:pPr indent="0" algn="l">
                        <a:lnSpc>
                          <a:spcPct val="100000"/>
                        </a:lnSpc>
                        <a:spcBef>
                          <a:spcPts val="0"/>
                        </a:spcBef>
                        <a:spcAft>
                          <a:spcPts val="0"/>
                        </a:spcAft>
                      </a:pPr>
                      <a:r>
                        <a:rPr lang="en-US" sz="1800" dirty="0">
                          <a:latin typeface="微软雅黑" panose="020B0503020204020204" pitchFamily="34" charset="-122"/>
                          <a:ea typeface="微软雅黑" panose="020B0503020204020204" pitchFamily="34" charset="-122"/>
                        </a:rPr>
                        <a:t>Chosen-plaintext</a:t>
                      </a:r>
                      <a:endParaRPr lang="en-US" sz="1800" dirty="0">
                        <a:solidFill>
                          <a:schemeClr val="bg1"/>
                        </a:solidFill>
                        <a:latin typeface="微软雅黑" panose="020B0503020204020204" pitchFamily="34" charset="-122"/>
                        <a:ea typeface="微软雅黑" panose="020B0503020204020204" pitchFamily="34" charset="-122"/>
                        <a:cs typeface="Times New Roman"/>
                      </a:endParaRPr>
                    </a:p>
                  </a:txBody>
                  <a:tcPr marL="18000" marR="18000" marT="54000" marB="0" anchor="ctr"/>
                </a:tc>
                <a:tc>
                  <a:txBody>
                    <a:bodyPr/>
                    <a:lstStyle/>
                    <a:p>
                      <a:pPr indent="0" algn="l">
                        <a:lnSpc>
                          <a:spcPts val="2000"/>
                        </a:lnSpc>
                        <a:spcBef>
                          <a:spcPts val="0"/>
                        </a:spcBef>
                        <a:spcAft>
                          <a:spcPts val="0"/>
                        </a:spcAft>
                      </a:pPr>
                      <a:r>
                        <a:rPr lang="zh-CN" sz="1800" kern="1200" dirty="0">
                          <a:latin typeface="微软雅黑" panose="020B0503020204020204" pitchFamily="34" charset="-122"/>
                          <a:ea typeface="微软雅黑" panose="020B0503020204020204" pitchFamily="34" charset="-122"/>
                        </a:rPr>
                        <a:t>密码算法</a:t>
                      </a:r>
                      <a:endParaRPr lang="en-US" sz="1800" dirty="0">
                        <a:latin typeface="微软雅黑" panose="020B0503020204020204" pitchFamily="34" charset="-122"/>
                        <a:ea typeface="微软雅黑" panose="020B0503020204020204" pitchFamily="34" charset="-122"/>
                      </a:endParaRPr>
                    </a:p>
                    <a:p>
                      <a:pPr indent="0" algn="l">
                        <a:lnSpc>
                          <a:spcPts val="2000"/>
                        </a:lnSpc>
                        <a:spcBef>
                          <a:spcPts val="0"/>
                        </a:spcBef>
                        <a:spcAft>
                          <a:spcPts val="0"/>
                        </a:spcAft>
                      </a:pPr>
                      <a:r>
                        <a:rPr lang="zh-CN" sz="1800" kern="1200" dirty="0">
                          <a:latin typeface="微软雅黑" panose="020B0503020204020204" pitchFamily="34" charset="-122"/>
                          <a:ea typeface="微软雅黑" panose="020B0503020204020204" pitchFamily="34" charset="-122"/>
                        </a:rPr>
                        <a:t>待分析密文</a:t>
                      </a:r>
                      <a:endParaRPr lang="en-US" sz="1800" dirty="0">
                        <a:latin typeface="微软雅黑" panose="020B0503020204020204" pitchFamily="34" charset="-122"/>
                        <a:ea typeface="微软雅黑" panose="020B0503020204020204" pitchFamily="34" charset="-122"/>
                      </a:endParaRPr>
                    </a:p>
                    <a:p>
                      <a:pPr indent="0" algn="l">
                        <a:lnSpc>
                          <a:spcPts val="2000"/>
                        </a:lnSpc>
                        <a:spcBef>
                          <a:spcPts val="0"/>
                        </a:spcBef>
                        <a:spcAft>
                          <a:spcPts val="0"/>
                        </a:spcAft>
                      </a:pPr>
                      <a:r>
                        <a:rPr lang="zh-CN" sz="1800" kern="1200" dirty="0" smtClean="0">
                          <a:latin typeface="微软雅黑" panose="020B0503020204020204" pitchFamily="34" charset="-122"/>
                          <a:ea typeface="微软雅黑" panose="020B0503020204020204" pitchFamily="34" charset="-122"/>
                        </a:rPr>
                        <a:t>可</a:t>
                      </a:r>
                      <a:r>
                        <a:rPr lang="zh-CN" sz="1800" kern="1200" dirty="0">
                          <a:latin typeface="微软雅黑" panose="020B0503020204020204" pitchFamily="34" charset="-122"/>
                          <a:ea typeface="微软雅黑" panose="020B0503020204020204" pitchFamily="34" charset="-122"/>
                        </a:rPr>
                        <a:t>选择特定明文，并获得对应的密文</a:t>
                      </a:r>
                      <a:endParaRPr lang="en-US" sz="1800" b="1" dirty="0">
                        <a:latin typeface="微软雅黑" panose="020B0503020204020204" pitchFamily="34" charset="-122"/>
                        <a:ea typeface="微软雅黑" panose="020B0503020204020204" pitchFamily="34" charset="-122"/>
                        <a:cs typeface="Times New Roman"/>
                      </a:endParaRPr>
                    </a:p>
                  </a:txBody>
                  <a:tcPr marL="18000" marR="18000" marT="54000" marB="0" anchor="ctr"/>
                </a:tc>
              </a:tr>
              <a:tr h="615299">
                <a:tc>
                  <a:txBody>
                    <a:bodyPr/>
                    <a:lstStyle/>
                    <a:p>
                      <a:pPr indent="0" algn="l">
                        <a:lnSpc>
                          <a:spcPct val="100000"/>
                        </a:lnSpc>
                        <a:spcBef>
                          <a:spcPts val="0"/>
                        </a:spcBef>
                        <a:spcAft>
                          <a:spcPts val="0"/>
                        </a:spcAft>
                      </a:pPr>
                      <a:r>
                        <a:rPr lang="zh-CN" sz="1800" kern="1200" dirty="0">
                          <a:latin typeface="微软雅黑" panose="020B0503020204020204" pitchFamily="34" charset="-122"/>
                          <a:ea typeface="微软雅黑" panose="020B0503020204020204" pitchFamily="34" charset="-122"/>
                        </a:rPr>
                        <a:t>选择文本攻击</a:t>
                      </a:r>
                      <a:endParaRPr lang="en-US" sz="1800" dirty="0">
                        <a:latin typeface="微软雅黑" panose="020B0503020204020204" pitchFamily="34" charset="-122"/>
                        <a:ea typeface="微软雅黑" panose="020B0503020204020204" pitchFamily="34" charset="-122"/>
                      </a:endParaRPr>
                    </a:p>
                    <a:p>
                      <a:pPr indent="0" algn="l">
                        <a:lnSpc>
                          <a:spcPct val="100000"/>
                        </a:lnSpc>
                        <a:spcBef>
                          <a:spcPts val="0"/>
                        </a:spcBef>
                        <a:spcAft>
                          <a:spcPts val="0"/>
                        </a:spcAft>
                      </a:pPr>
                      <a:r>
                        <a:rPr lang="en-US" sz="1800" dirty="0">
                          <a:latin typeface="微软雅黑" panose="020B0503020204020204" pitchFamily="34" charset="-122"/>
                          <a:ea typeface="微软雅黑" panose="020B0503020204020204" pitchFamily="34" charset="-122"/>
                        </a:rPr>
                        <a:t>Chosen-text</a:t>
                      </a:r>
                      <a:endParaRPr lang="en-US" sz="1800" dirty="0">
                        <a:solidFill>
                          <a:schemeClr val="bg1"/>
                        </a:solidFill>
                        <a:latin typeface="微软雅黑" panose="020B0503020204020204" pitchFamily="34" charset="-122"/>
                        <a:ea typeface="微软雅黑" panose="020B0503020204020204" pitchFamily="34" charset="-122"/>
                        <a:cs typeface="Times New Roman"/>
                      </a:endParaRPr>
                    </a:p>
                  </a:txBody>
                  <a:tcPr marL="18000" marR="18000" marT="54000" marB="0" anchor="ctr"/>
                </a:tc>
                <a:tc>
                  <a:txBody>
                    <a:bodyPr/>
                    <a:lstStyle/>
                    <a:p>
                      <a:pPr indent="0" algn="l">
                        <a:lnSpc>
                          <a:spcPts val="2000"/>
                        </a:lnSpc>
                        <a:spcBef>
                          <a:spcPts val="0"/>
                        </a:spcBef>
                        <a:spcAft>
                          <a:spcPts val="0"/>
                        </a:spcAft>
                      </a:pPr>
                      <a:r>
                        <a:rPr lang="zh-CN" sz="1800" kern="1200" dirty="0">
                          <a:latin typeface="微软雅黑" panose="020B0503020204020204" pitchFamily="34" charset="-122"/>
                          <a:ea typeface="微软雅黑" panose="020B0503020204020204" pitchFamily="34" charset="-122"/>
                        </a:rPr>
                        <a:t>密码算法</a:t>
                      </a:r>
                      <a:endParaRPr lang="en-US" sz="1800" dirty="0">
                        <a:latin typeface="微软雅黑" panose="020B0503020204020204" pitchFamily="34" charset="-122"/>
                        <a:ea typeface="微软雅黑" panose="020B0503020204020204" pitchFamily="34" charset="-122"/>
                      </a:endParaRPr>
                    </a:p>
                    <a:p>
                      <a:pPr indent="0" algn="l">
                        <a:lnSpc>
                          <a:spcPts val="2000"/>
                        </a:lnSpc>
                        <a:spcBef>
                          <a:spcPts val="0"/>
                        </a:spcBef>
                        <a:spcAft>
                          <a:spcPts val="0"/>
                        </a:spcAft>
                      </a:pPr>
                      <a:r>
                        <a:rPr lang="zh-CN" sz="1800" kern="1200" dirty="0">
                          <a:latin typeface="微软雅黑" panose="020B0503020204020204" pitchFamily="34" charset="-122"/>
                          <a:ea typeface="微软雅黑" panose="020B0503020204020204" pitchFamily="34" charset="-122"/>
                        </a:rPr>
                        <a:t>待分析密文</a:t>
                      </a:r>
                      <a:endParaRPr lang="en-US" sz="1800" dirty="0">
                        <a:latin typeface="微软雅黑" panose="020B0503020204020204" pitchFamily="34" charset="-122"/>
                        <a:ea typeface="微软雅黑" panose="020B0503020204020204" pitchFamily="34" charset="-122"/>
                      </a:endParaRPr>
                    </a:p>
                    <a:p>
                      <a:pPr indent="0" algn="l">
                        <a:lnSpc>
                          <a:spcPts val="2000"/>
                        </a:lnSpc>
                        <a:spcBef>
                          <a:spcPts val="0"/>
                        </a:spcBef>
                        <a:spcAft>
                          <a:spcPts val="0"/>
                        </a:spcAft>
                      </a:pPr>
                      <a:r>
                        <a:rPr lang="zh-CN" sz="1800" kern="1200" dirty="0" smtClean="0">
                          <a:latin typeface="微软雅黑" panose="020B0503020204020204" pitchFamily="34" charset="-122"/>
                          <a:ea typeface="微软雅黑" panose="020B0503020204020204" pitchFamily="34" charset="-122"/>
                        </a:rPr>
                        <a:t>可</a:t>
                      </a:r>
                      <a:r>
                        <a:rPr lang="zh-CN" sz="1800" kern="1200" dirty="0">
                          <a:latin typeface="微软雅黑" panose="020B0503020204020204" pitchFamily="34" charset="-122"/>
                          <a:ea typeface="微软雅黑" panose="020B0503020204020204" pitchFamily="34" charset="-122"/>
                        </a:rPr>
                        <a:t>选择特定</a:t>
                      </a:r>
                      <a:r>
                        <a:rPr lang="zh-CN" sz="1800" kern="1200" dirty="0" smtClean="0">
                          <a:latin typeface="微软雅黑" panose="020B0503020204020204" pitchFamily="34" charset="-122"/>
                          <a:ea typeface="微软雅黑" panose="020B0503020204020204" pitchFamily="34" charset="-122"/>
                        </a:rPr>
                        <a:t>密文</a:t>
                      </a:r>
                      <a:r>
                        <a:rPr lang="en-US" altLang="zh-CN" sz="1800" kern="1200" dirty="0" smtClean="0">
                          <a:latin typeface="微软雅黑" panose="020B0503020204020204" pitchFamily="34" charset="-122"/>
                          <a:ea typeface="微软雅黑" panose="020B0503020204020204" pitchFamily="34" charset="-122"/>
                        </a:rPr>
                        <a:t>/</a:t>
                      </a:r>
                      <a:r>
                        <a:rPr lang="zh-CN" altLang="en-US" sz="1800" kern="1200" dirty="0" smtClean="0">
                          <a:latin typeface="微软雅黑" panose="020B0503020204020204" pitchFamily="34" charset="-122"/>
                          <a:ea typeface="微软雅黑" panose="020B0503020204020204" pitchFamily="34" charset="-122"/>
                        </a:rPr>
                        <a:t>明文</a:t>
                      </a:r>
                      <a:r>
                        <a:rPr lang="zh-CN" sz="1800" kern="1200" dirty="0" smtClean="0">
                          <a:latin typeface="微软雅黑" panose="020B0503020204020204" pitchFamily="34" charset="-122"/>
                          <a:ea typeface="微软雅黑" panose="020B0503020204020204" pitchFamily="34" charset="-122"/>
                        </a:rPr>
                        <a:t>，</a:t>
                      </a:r>
                      <a:r>
                        <a:rPr lang="zh-CN" sz="1800" kern="1200" dirty="0">
                          <a:latin typeface="微软雅黑" panose="020B0503020204020204" pitchFamily="34" charset="-122"/>
                          <a:ea typeface="微软雅黑" panose="020B0503020204020204" pitchFamily="34" charset="-122"/>
                        </a:rPr>
                        <a:t>并获得对应的</a:t>
                      </a:r>
                      <a:r>
                        <a:rPr lang="zh-CN" sz="1800" kern="1200" dirty="0" smtClean="0">
                          <a:latin typeface="微软雅黑" panose="020B0503020204020204" pitchFamily="34" charset="-122"/>
                          <a:ea typeface="微软雅黑" panose="020B0503020204020204" pitchFamily="34" charset="-122"/>
                        </a:rPr>
                        <a:t>明文</a:t>
                      </a:r>
                      <a:r>
                        <a:rPr lang="en-US" altLang="zh-CN" sz="1800" kern="1200" dirty="0" smtClean="0">
                          <a:latin typeface="微软雅黑" panose="020B0503020204020204" pitchFamily="34" charset="-122"/>
                          <a:ea typeface="微软雅黑" panose="020B0503020204020204" pitchFamily="34" charset="-122"/>
                        </a:rPr>
                        <a:t>/</a:t>
                      </a:r>
                      <a:r>
                        <a:rPr lang="zh-CN" altLang="en-US" sz="1800" kern="1200" dirty="0" smtClean="0">
                          <a:latin typeface="微软雅黑" panose="020B0503020204020204" pitchFamily="34" charset="-122"/>
                          <a:ea typeface="微软雅黑" panose="020B0503020204020204" pitchFamily="34" charset="-122"/>
                        </a:rPr>
                        <a:t>密文</a:t>
                      </a:r>
                      <a:endParaRPr lang="en-US" sz="1800" dirty="0">
                        <a:latin typeface="微软雅黑" panose="020B0503020204020204" pitchFamily="34" charset="-122"/>
                        <a:ea typeface="微软雅黑" panose="020B0503020204020204" pitchFamily="34" charset="-122"/>
                      </a:endParaRPr>
                    </a:p>
                  </a:txBody>
                  <a:tcPr marL="18000" marR="18000" marT="54000" marB="0" anchor="ctr"/>
                </a:tc>
              </a:tr>
              <a:tr h="591387">
                <a:tc>
                  <a:txBody>
                    <a:bodyPr/>
                    <a:lstStyle/>
                    <a:p>
                      <a:pPr indent="0" algn="l">
                        <a:lnSpc>
                          <a:spcPct val="100000"/>
                        </a:lnSpc>
                        <a:spcBef>
                          <a:spcPts val="0"/>
                        </a:spcBef>
                        <a:spcAft>
                          <a:spcPts val="0"/>
                        </a:spcAft>
                      </a:pPr>
                      <a:r>
                        <a:rPr lang="zh-CN" sz="1800" kern="1200" dirty="0">
                          <a:latin typeface="微软雅黑" panose="020B0503020204020204" pitchFamily="34" charset="-122"/>
                          <a:ea typeface="微软雅黑" panose="020B0503020204020204" pitchFamily="34" charset="-122"/>
                        </a:rPr>
                        <a:t>相关密钥</a:t>
                      </a:r>
                      <a:r>
                        <a:rPr lang="zh-CN" sz="1800" kern="1200" dirty="0" smtClean="0">
                          <a:latin typeface="微软雅黑" panose="020B0503020204020204" pitchFamily="34" charset="-122"/>
                          <a:ea typeface="微软雅黑" panose="020B0503020204020204" pitchFamily="34" charset="-122"/>
                        </a:rPr>
                        <a:t>攻击</a:t>
                      </a:r>
                      <a:endParaRPr lang="en-US" altLang="zh-CN" sz="1800" kern="1200" dirty="0" smtClean="0">
                        <a:latin typeface="微软雅黑" panose="020B0503020204020204" pitchFamily="34" charset="-122"/>
                        <a:ea typeface="微软雅黑" panose="020B0503020204020204" pitchFamily="34" charset="-122"/>
                      </a:endParaRPr>
                    </a:p>
                    <a:p>
                      <a:pPr indent="0" algn="l">
                        <a:lnSpc>
                          <a:spcPct val="100000"/>
                        </a:lnSpc>
                        <a:spcBef>
                          <a:spcPts val="0"/>
                        </a:spcBef>
                        <a:spcAft>
                          <a:spcPts val="0"/>
                        </a:spcAft>
                      </a:pPr>
                      <a:r>
                        <a:rPr lang="en-US" altLang="zh-CN" sz="1800" kern="1200" dirty="0" smtClean="0">
                          <a:latin typeface="微软雅黑" panose="020B0503020204020204" pitchFamily="34" charset="-122"/>
                          <a:ea typeface="微软雅黑" panose="020B0503020204020204" pitchFamily="34" charset="-122"/>
                        </a:rPr>
                        <a:t>Related-key</a:t>
                      </a:r>
                      <a:endParaRPr 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18000" marR="18000" marT="54000" marB="0" anchor="ctr"/>
                </a:tc>
                <a:tc>
                  <a:txBody>
                    <a:bodyPr/>
                    <a:lstStyle/>
                    <a:p>
                      <a:pPr indent="0" algn="l">
                        <a:lnSpc>
                          <a:spcPts val="2000"/>
                        </a:lnSpc>
                        <a:spcBef>
                          <a:spcPts val="0"/>
                        </a:spcBef>
                        <a:spcAft>
                          <a:spcPts val="0"/>
                        </a:spcAft>
                      </a:pPr>
                      <a:r>
                        <a:rPr lang="zh-CN" sz="1800" dirty="0">
                          <a:latin typeface="微软雅黑" panose="020B0503020204020204" pitchFamily="34" charset="-122"/>
                          <a:ea typeface="微软雅黑" panose="020B0503020204020204" pitchFamily="34" charset="-122"/>
                        </a:rPr>
                        <a:t>密码算法</a:t>
                      </a:r>
                      <a:endParaRPr lang="en-US" sz="1800" dirty="0">
                        <a:latin typeface="微软雅黑" panose="020B0503020204020204" pitchFamily="34" charset="-122"/>
                        <a:ea typeface="微软雅黑" panose="020B0503020204020204" pitchFamily="34" charset="-122"/>
                      </a:endParaRPr>
                    </a:p>
                    <a:p>
                      <a:pPr indent="0" algn="l">
                        <a:lnSpc>
                          <a:spcPts val="2000"/>
                        </a:lnSpc>
                        <a:spcBef>
                          <a:spcPts val="0"/>
                        </a:spcBef>
                        <a:spcAft>
                          <a:spcPts val="0"/>
                        </a:spcAft>
                      </a:pPr>
                      <a:r>
                        <a:rPr lang="zh-CN" sz="1800" dirty="0">
                          <a:latin typeface="微软雅黑" panose="020B0503020204020204" pitchFamily="34" charset="-122"/>
                          <a:ea typeface="微软雅黑" panose="020B0503020204020204" pitchFamily="34" charset="-122"/>
                        </a:rPr>
                        <a:t>待分析密文</a:t>
                      </a:r>
                      <a:endParaRPr lang="en-US" sz="1800" dirty="0">
                        <a:latin typeface="微软雅黑" panose="020B0503020204020204" pitchFamily="34" charset="-122"/>
                        <a:ea typeface="微软雅黑" panose="020B0503020204020204" pitchFamily="34" charset="-122"/>
                      </a:endParaRPr>
                    </a:p>
                    <a:p>
                      <a:pPr indent="0" algn="l">
                        <a:lnSpc>
                          <a:spcPts val="2000"/>
                        </a:lnSpc>
                        <a:spcBef>
                          <a:spcPts val="0"/>
                        </a:spcBef>
                        <a:spcAft>
                          <a:spcPts val="0"/>
                        </a:spcAft>
                      </a:pPr>
                      <a:r>
                        <a:rPr lang="zh-CN" altLang="en-US" sz="1800" dirty="0" smtClean="0">
                          <a:latin typeface="微软雅黑" panose="020B0503020204020204" pitchFamily="34" charset="-122"/>
                          <a:ea typeface="微软雅黑" panose="020B0503020204020204" pitchFamily="34" charset="-122"/>
                        </a:rPr>
                        <a:t>有确定关系的</a:t>
                      </a:r>
                      <a:r>
                        <a:rPr lang="zh-CN" altLang="zh-CN" sz="1800" dirty="0" smtClean="0">
                          <a:latin typeface="微软雅黑" panose="020B0503020204020204" pitchFamily="34" charset="-122"/>
                          <a:ea typeface="微软雅黑" panose="020B0503020204020204" pitchFamily="34" charset="-122"/>
                        </a:rPr>
                        <a:t>两个</a:t>
                      </a:r>
                      <a:r>
                        <a:rPr lang="zh-CN" sz="1800" dirty="0" smtClean="0">
                          <a:latin typeface="微软雅黑" panose="020B0503020204020204" pitchFamily="34" charset="-122"/>
                          <a:ea typeface="微软雅黑" panose="020B0503020204020204" pitchFamily="34" charset="-122"/>
                        </a:rPr>
                        <a:t>密钥</a:t>
                      </a:r>
                      <a:r>
                        <a:rPr lang="zh-CN" sz="1800" dirty="0">
                          <a:latin typeface="微软雅黑" panose="020B0503020204020204" pitchFamily="34" charset="-122"/>
                          <a:ea typeface="微软雅黑" panose="020B0503020204020204" pitchFamily="34" charset="-122"/>
                        </a:rPr>
                        <a:t>对应的明文</a:t>
                      </a:r>
                      <a:r>
                        <a:rPr lang="en-US" sz="1800" dirty="0">
                          <a:latin typeface="微软雅黑" panose="020B0503020204020204" pitchFamily="34" charset="-122"/>
                          <a:ea typeface="微软雅黑" panose="020B0503020204020204" pitchFamily="34" charset="-122"/>
                        </a:rPr>
                        <a:t>-</a:t>
                      </a:r>
                      <a:r>
                        <a:rPr lang="zh-CN" sz="1800" dirty="0">
                          <a:latin typeface="微软雅黑" panose="020B0503020204020204" pitchFamily="34" charset="-122"/>
                          <a:ea typeface="微软雅黑" panose="020B0503020204020204" pitchFamily="34" charset="-122"/>
                        </a:rPr>
                        <a:t>密文</a:t>
                      </a:r>
                      <a:r>
                        <a:rPr lang="zh-CN" sz="1800" dirty="0" smtClean="0">
                          <a:latin typeface="微软雅黑" panose="020B0503020204020204" pitchFamily="34" charset="-122"/>
                          <a:ea typeface="微软雅黑" panose="020B0503020204020204" pitchFamily="34" charset="-122"/>
                        </a:rPr>
                        <a:t>对</a:t>
                      </a:r>
                      <a:endParaRPr lang="en-US" sz="1800" b="1" dirty="0">
                        <a:latin typeface="微软雅黑" panose="020B0503020204020204" pitchFamily="34" charset="-122"/>
                        <a:ea typeface="微软雅黑" panose="020B0503020204020204" pitchFamily="34" charset="-122"/>
                        <a:cs typeface="Times New Roman"/>
                      </a:endParaRPr>
                    </a:p>
                  </a:txBody>
                  <a:tcPr marL="18000" marR="18000" marT="54000" marB="0" anchor="ctr"/>
                </a:tc>
              </a:tr>
            </a:tbl>
          </a:graphicData>
        </a:graphic>
      </p:graphicFrame>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4D5C3986-FA80-4EE7-9FDC-15A4E8531ED7}" type="slidenum">
              <a:rPr lang="zh-CN" altLang="en-US" smtClean="0"/>
              <a:pPr>
                <a:defRPr/>
              </a:pPr>
              <a:t>36</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863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pPr algn="l"/>
            <a:r>
              <a:rPr lang="zh-CN" altLang="en-US" dirty="0" smtClean="0"/>
              <a:t>二、常见密码体制分类</a:t>
            </a:r>
            <a:endParaRPr lang="en-US" dirty="0" smtClean="0"/>
          </a:p>
        </p:txBody>
      </p:sp>
      <p:sp>
        <p:nvSpPr>
          <p:cNvPr id="46083" name="内容占位符 2"/>
          <p:cNvSpPr>
            <a:spLocks noGrp="1"/>
          </p:cNvSpPr>
          <p:nvPr>
            <p:ph idx="1"/>
          </p:nvPr>
        </p:nvSpPr>
        <p:spPr/>
        <p:txBody>
          <a:bodyPr/>
          <a:lstStyle/>
          <a:p>
            <a:pPr eaLnBrk="1" hangingPunct="1"/>
            <a:r>
              <a:rPr lang="zh-CN" altLang="en-US" dirty="0" smtClean="0"/>
              <a:t>根据密钥的形式分类：</a:t>
            </a:r>
            <a:endParaRPr lang="en-US" altLang="zh-CN" dirty="0" smtClean="0"/>
          </a:p>
          <a:p>
            <a:pPr lvl="1" eaLnBrk="1" hangingPunct="1"/>
            <a:r>
              <a:rPr lang="zh-CN" altLang="en-US" dirty="0">
                <a:solidFill>
                  <a:srgbClr val="FF0000"/>
                </a:solidFill>
              </a:rPr>
              <a:t>对称</a:t>
            </a:r>
            <a:r>
              <a:rPr lang="zh-CN" altLang="en-US" dirty="0" smtClean="0">
                <a:solidFill>
                  <a:srgbClr val="FF0000"/>
                </a:solidFill>
              </a:rPr>
              <a:t>密码体制（</a:t>
            </a:r>
            <a:r>
              <a:rPr lang="en-US" altLang="zh-CN" dirty="0" smtClean="0">
                <a:solidFill>
                  <a:srgbClr val="FF0000"/>
                </a:solidFill>
                <a:latin typeface="Times New Roman" pitchFamily="18" charset="0"/>
                <a:cs typeface="Times New Roman" pitchFamily="18" charset="0"/>
              </a:rPr>
              <a:t>Symmetric </a:t>
            </a:r>
            <a:r>
              <a:rPr lang="en-US" altLang="zh-CN" dirty="0">
                <a:solidFill>
                  <a:srgbClr val="FF0000"/>
                </a:solidFill>
                <a:latin typeface="Times New Roman" pitchFamily="18" charset="0"/>
                <a:cs typeface="Times New Roman" pitchFamily="18" charset="0"/>
              </a:rPr>
              <a:t>System, One-key System, Secret-key System</a:t>
            </a:r>
            <a:r>
              <a:rPr lang="zh-CN" altLang="en-US" dirty="0">
                <a:solidFill>
                  <a:srgbClr val="FF0000"/>
                </a:solidFill>
              </a:rPr>
              <a:t>）</a:t>
            </a:r>
            <a:endParaRPr lang="en-US" altLang="zh-CN" dirty="0">
              <a:solidFill>
                <a:srgbClr val="FF0000"/>
              </a:solidFill>
            </a:endParaRPr>
          </a:p>
          <a:p>
            <a:pPr lvl="2" eaLnBrk="1" hangingPunct="1"/>
            <a:r>
              <a:rPr lang="zh-CN" altLang="en-US" dirty="0"/>
              <a:t>加密密钥与解密密钥相同，或者可以方便地相互</a:t>
            </a:r>
            <a:r>
              <a:rPr lang="zh-CN" altLang="en-US" dirty="0" smtClean="0"/>
              <a:t>导出</a:t>
            </a:r>
            <a:endParaRPr lang="en-US" altLang="zh-CN" dirty="0"/>
          </a:p>
          <a:p>
            <a:pPr lvl="2" eaLnBrk="1" hangingPunct="1"/>
            <a:r>
              <a:rPr lang="zh-CN" altLang="en-US" dirty="0"/>
              <a:t>加密能力与解密能力是紧密</a:t>
            </a:r>
            <a:r>
              <a:rPr lang="zh-CN" altLang="en-US" dirty="0" smtClean="0"/>
              <a:t>结合，能加密就能解密</a:t>
            </a:r>
            <a:endParaRPr lang="en-US" altLang="zh-CN" dirty="0" smtClean="0"/>
          </a:p>
          <a:p>
            <a:pPr lvl="2" eaLnBrk="1" hangingPunct="1"/>
            <a:r>
              <a:rPr lang="zh-CN" altLang="en-US" dirty="0" smtClean="0"/>
              <a:t>密钥</a:t>
            </a:r>
            <a:r>
              <a:rPr lang="zh-CN" altLang="en-US" dirty="0"/>
              <a:t>必须严格保护，开放性</a:t>
            </a:r>
            <a:r>
              <a:rPr lang="zh-CN" altLang="en-US" dirty="0" smtClean="0"/>
              <a:t>差</a:t>
            </a:r>
            <a:endParaRPr lang="en-US" altLang="zh-CN" dirty="0"/>
          </a:p>
          <a:p>
            <a:pPr lvl="1" eaLnBrk="1" hangingPunct="1"/>
            <a:r>
              <a:rPr lang="zh-CN" altLang="en-US" dirty="0" smtClean="0">
                <a:solidFill>
                  <a:srgbClr val="FF0000"/>
                </a:solidFill>
              </a:rPr>
              <a:t>非对称</a:t>
            </a:r>
            <a:r>
              <a:rPr lang="zh-CN" altLang="en-US" dirty="0">
                <a:solidFill>
                  <a:srgbClr val="FF0000"/>
                </a:solidFill>
              </a:rPr>
              <a:t>密码体制（</a:t>
            </a:r>
            <a:r>
              <a:rPr lang="en-US" altLang="zh-CN" dirty="0">
                <a:solidFill>
                  <a:srgbClr val="FF0000"/>
                </a:solidFill>
                <a:latin typeface="Times New Roman" pitchFamily="18" charset="0"/>
                <a:cs typeface="Times New Roman" pitchFamily="18" charset="0"/>
              </a:rPr>
              <a:t>Asymmetric System, Two-key System, Public-key System</a:t>
            </a:r>
            <a:r>
              <a:rPr lang="zh-CN" altLang="en-US" dirty="0">
                <a:solidFill>
                  <a:srgbClr val="FF0000"/>
                </a:solidFill>
              </a:rPr>
              <a:t>）</a:t>
            </a:r>
            <a:endParaRPr lang="en-US" altLang="zh-CN" dirty="0">
              <a:solidFill>
                <a:srgbClr val="FF0000"/>
              </a:solidFill>
            </a:endParaRPr>
          </a:p>
          <a:p>
            <a:pPr lvl="2" eaLnBrk="1" hangingPunct="1"/>
            <a:r>
              <a:rPr lang="zh-CN" altLang="en-US" dirty="0"/>
              <a:t>加密密钥与解密密钥不同，并且从一个密钥导出另一个密钥是计算上不可行</a:t>
            </a:r>
            <a:r>
              <a:rPr lang="zh-CN" altLang="en-US" dirty="0" smtClean="0"/>
              <a:t>的</a:t>
            </a:r>
            <a:endParaRPr lang="en-US" altLang="zh-CN" dirty="0"/>
          </a:p>
          <a:p>
            <a:pPr lvl="2" eaLnBrk="1" hangingPunct="1"/>
            <a:r>
              <a:rPr lang="zh-CN" altLang="en-US" dirty="0"/>
              <a:t>加密能力与解密能力是分开的</a:t>
            </a:r>
            <a:endParaRPr lang="en-US" altLang="zh-CN" dirty="0"/>
          </a:p>
          <a:p>
            <a:pPr lvl="2" eaLnBrk="1" hangingPunct="1"/>
            <a:r>
              <a:rPr lang="zh-CN" altLang="en-US" dirty="0"/>
              <a:t>可以公开一个密钥，开放性</a:t>
            </a:r>
            <a:r>
              <a:rPr lang="zh-CN" altLang="en-US" dirty="0" smtClean="0"/>
              <a:t>好</a:t>
            </a:r>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37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148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pPr eaLnBrk="1" hangingPunct="1"/>
            <a:endParaRPr lang="en-US" dirty="0" smtClean="0"/>
          </a:p>
        </p:txBody>
      </p:sp>
      <p:sp>
        <p:nvSpPr>
          <p:cNvPr id="48131" name="内容占位符 2"/>
          <p:cNvSpPr>
            <a:spLocks noGrp="1"/>
          </p:cNvSpPr>
          <p:nvPr>
            <p:ph idx="1"/>
          </p:nvPr>
        </p:nvSpPr>
        <p:spPr/>
        <p:txBody>
          <a:bodyPr/>
          <a:lstStyle/>
          <a:p>
            <a:pPr eaLnBrk="1" hangingPunct="1"/>
            <a:r>
              <a:rPr lang="zh-CN" altLang="en-US" dirty="0" smtClean="0"/>
              <a:t>根据处理明文的方式分类：</a:t>
            </a:r>
            <a:endParaRPr lang="en-US" altLang="zh-CN" dirty="0" smtClean="0"/>
          </a:p>
          <a:p>
            <a:pPr lvl="1" eaLnBrk="1" hangingPunct="1"/>
            <a:r>
              <a:rPr lang="zh-CN" altLang="en-US" dirty="0" smtClean="0">
                <a:solidFill>
                  <a:srgbClr val="FF0000"/>
                </a:solidFill>
              </a:rPr>
              <a:t>序列密码体制</a:t>
            </a:r>
            <a:r>
              <a:rPr lang="en-US" dirty="0" smtClean="0">
                <a:solidFill>
                  <a:srgbClr val="FF0000"/>
                </a:solidFill>
              </a:rPr>
              <a:t> / </a:t>
            </a:r>
            <a:r>
              <a:rPr lang="zh-CN" altLang="en-US" dirty="0" smtClean="0">
                <a:solidFill>
                  <a:srgbClr val="FF0000"/>
                </a:solidFill>
              </a:rPr>
              <a:t>流密码体制（</a:t>
            </a:r>
            <a:r>
              <a:rPr lang="en-US" dirty="0" smtClean="0">
                <a:solidFill>
                  <a:srgbClr val="FF0000"/>
                </a:solidFill>
                <a:latin typeface="Times New Roman" pitchFamily="18" charset="0"/>
                <a:cs typeface="Times New Roman" pitchFamily="18" charset="0"/>
              </a:rPr>
              <a:t>Stream Cipher</a:t>
            </a:r>
            <a:r>
              <a:rPr lang="zh-CN" altLang="en-US" dirty="0" smtClean="0">
                <a:solidFill>
                  <a:srgbClr val="FF0000"/>
                </a:solidFill>
              </a:rPr>
              <a:t>）</a:t>
            </a:r>
            <a:endParaRPr lang="en-US" dirty="0" smtClean="0">
              <a:solidFill>
                <a:srgbClr val="FF0000"/>
              </a:solidFill>
            </a:endParaRPr>
          </a:p>
          <a:p>
            <a:pPr lvl="2" eaLnBrk="1" hangingPunct="1"/>
            <a:r>
              <a:rPr lang="zh-CN" altLang="en-US" dirty="0" smtClean="0"/>
              <a:t>以比特（有时也用字节）为单位进行加密</a:t>
            </a:r>
            <a:r>
              <a:rPr lang="en-US" dirty="0" smtClean="0"/>
              <a:t>/</a:t>
            </a:r>
            <a:r>
              <a:rPr lang="zh-CN" altLang="en-US" dirty="0" smtClean="0"/>
              <a:t>解密运算</a:t>
            </a:r>
            <a:endParaRPr lang="en-US" altLang="zh-CN" dirty="0" smtClean="0"/>
          </a:p>
          <a:p>
            <a:pPr lvl="2" eaLnBrk="1" hangingPunct="1"/>
            <a:r>
              <a:rPr lang="zh-CN" altLang="en-US" dirty="0" smtClean="0"/>
              <a:t>同一明文对应的密文</a:t>
            </a:r>
            <a:r>
              <a:rPr lang="zh-CN" altLang="en-US" dirty="0"/>
              <a:t>一般</a:t>
            </a:r>
            <a:r>
              <a:rPr lang="zh-CN" altLang="en-US" dirty="0" smtClean="0"/>
              <a:t>不同</a:t>
            </a:r>
            <a:endParaRPr lang="en-US" dirty="0" smtClean="0"/>
          </a:p>
          <a:p>
            <a:pPr lvl="1" eaLnBrk="1" hangingPunct="1"/>
            <a:endParaRPr lang="en-US" altLang="zh-CN" dirty="0" smtClean="0">
              <a:solidFill>
                <a:srgbClr val="FF0000"/>
              </a:solidFill>
            </a:endParaRPr>
          </a:p>
          <a:p>
            <a:pPr lvl="1" eaLnBrk="1" hangingPunct="1"/>
            <a:r>
              <a:rPr lang="zh-CN" altLang="en-US" dirty="0" smtClean="0">
                <a:solidFill>
                  <a:srgbClr val="FF0000"/>
                </a:solidFill>
              </a:rPr>
              <a:t>分组密码体制（</a:t>
            </a:r>
            <a:r>
              <a:rPr lang="en-US" dirty="0" smtClean="0">
                <a:solidFill>
                  <a:srgbClr val="FF0000"/>
                </a:solidFill>
                <a:latin typeface="Times New Roman" pitchFamily="18" charset="0"/>
                <a:cs typeface="Times New Roman" pitchFamily="18" charset="0"/>
              </a:rPr>
              <a:t>Block Cipher</a:t>
            </a:r>
            <a:r>
              <a:rPr lang="zh-CN" altLang="en-US" dirty="0" smtClean="0">
                <a:solidFill>
                  <a:srgbClr val="FF0000"/>
                </a:solidFill>
              </a:rPr>
              <a:t>）</a:t>
            </a:r>
            <a:endParaRPr lang="en-US" dirty="0" smtClean="0">
              <a:solidFill>
                <a:srgbClr val="FF0000"/>
              </a:solidFill>
            </a:endParaRPr>
          </a:p>
          <a:p>
            <a:pPr lvl="2" eaLnBrk="1" hangingPunct="1"/>
            <a:r>
              <a:rPr lang="zh-CN" altLang="en-US" dirty="0" smtClean="0"/>
              <a:t>以若干比特（通常大于</a:t>
            </a:r>
            <a:r>
              <a:rPr lang="en-US" dirty="0" smtClean="0"/>
              <a:t>64</a:t>
            </a:r>
            <a:r>
              <a:rPr lang="zh-CN" altLang="en-US" dirty="0" smtClean="0"/>
              <a:t>比特）的数据块为处理单元</a:t>
            </a:r>
            <a:endParaRPr lang="en-US" altLang="zh-CN" dirty="0" smtClean="0"/>
          </a:p>
          <a:p>
            <a:pPr lvl="2" eaLnBrk="1" hangingPunct="1"/>
            <a:r>
              <a:rPr lang="zh-CN" altLang="en-US" dirty="0" smtClean="0"/>
              <a:t>同一明文块对应的密文块相同</a:t>
            </a:r>
            <a:endParaRPr lang="en-US" dirty="0" smtClean="0"/>
          </a:p>
          <a:p>
            <a:pPr eaLnBrk="1" hangingPunct="1"/>
            <a:endParaRPr lang="en-US"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38</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937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pPr eaLnBrk="1" hangingPunct="1"/>
            <a:endParaRPr lang="en-US" dirty="0" smtClean="0"/>
          </a:p>
        </p:txBody>
      </p:sp>
      <p:sp>
        <p:nvSpPr>
          <p:cNvPr id="49155" name="内容占位符 2"/>
          <p:cNvSpPr>
            <a:spLocks noGrp="1"/>
          </p:cNvSpPr>
          <p:nvPr>
            <p:ph idx="1"/>
          </p:nvPr>
        </p:nvSpPr>
        <p:spPr/>
        <p:txBody>
          <a:bodyPr/>
          <a:lstStyle/>
          <a:p>
            <a:pPr eaLnBrk="1" hangingPunct="1"/>
            <a:r>
              <a:rPr lang="zh-CN" altLang="en-US" dirty="0" smtClean="0"/>
              <a:t>根据密文的唯一性分类：</a:t>
            </a:r>
            <a:endParaRPr lang="en-US" altLang="zh-CN" dirty="0" smtClean="0"/>
          </a:p>
          <a:p>
            <a:pPr lvl="1" eaLnBrk="1" hangingPunct="1"/>
            <a:r>
              <a:rPr lang="zh-CN" altLang="en-US" dirty="0" smtClean="0">
                <a:solidFill>
                  <a:srgbClr val="FF0000"/>
                </a:solidFill>
              </a:rPr>
              <a:t>确定型密码体制（</a:t>
            </a:r>
            <a:r>
              <a:rPr lang="en-US" dirty="0" smtClean="0">
                <a:solidFill>
                  <a:srgbClr val="FF0000"/>
                </a:solidFill>
                <a:latin typeface="Times New Roman" pitchFamily="18" charset="0"/>
                <a:cs typeface="Times New Roman" pitchFamily="18" charset="0"/>
              </a:rPr>
              <a:t>Deterministic Cipher</a:t>
            </a:r>
            <a:r>
              <a:rPr lang="zh-CN" altLang="en-US" dirty="0" smtClean="0">
                <a:solidFill>
                  <a:srgbClr val="FF0000"/>
                </a:solidFill>
              </a:rPr>
              <a:t>）</a:t>
            </a:r>
            <a:endParaRPr lang="en-US" dirty="0" smtClean="0">
              <a:solidFill>
                <a:srgbClr val="FF0000"/>
              </a:solidFill>
            </a:endParaRPr>
          </a:p>
          <a:p>
            <a:pPr lvl="2" eaLnBrk="1" hangingPunct="1"/>
            <a:r>
              <a:rPr lang="zh-CN" altLang="en-US" dirty="0" smtClean="0"/>
              <a:t>当明文和密钥确定后，密文唯一</a:t>
            </a:r>
            <a:endParaRPr lang="en-US" altLang="zh-CN" dirty="0" smtClean="0"/>
          </a:p>
          <a:p>
            <a:pPr lvl="2" eaLnBrk="1" hangingPunct="1"/>
            <a:r>
              <a:rPr lang="zh-CN" altLang="en-US" dirty="0" smtClean="0"/>
              <a:t>并不排除不同明文用不同密钥加密会得到同一密文</a:t>
            </a:r>
            <a:endParaRPr lang="en-US" dirty="0" smtClean="0"/>
          </a:p>
          <a:p>
            <a:pPr lvl="1" eaLnBrk="1" hangingPunct="1"/>
            <a:r>
              <a:rPr lang="zh-CN" altLang="en-US" dirty="0" smtClean="0">
                <a:solidFill>
                  <a:srgbClr val="FF0000"/>
                </a:solidFill>
              </a:rPr>
              <a:t>概率型密码体制（</a:t>
            </a:r>
            <a:r>
              <a:rPr lang="en-US" dirty="0" smtClean="0">
                <a:solidFill>
                  <a:srgbClr val="FF0000"/>
                </a:solidFill>
                <a:latin typeface="Times New Roman" pitchFamily="18" charset="0"/>
                <a:cs typeface="Times New Roman" pitchFamily="18" charset="0"/>
              </a:rPr>
              <a:t>Probabilistic Cipher</a:t>
            </a:r>
            <a:r>
              <a:rPr lang="zh-CN" altLang="en-US" dirty="0" smtClean="0">
                <a:solidFill>
                  <a:srgbClr val="FF0000"/>
                </a:solidFill>
              </a:rPr>
              <a:t>）</a:t>
            </a:r>
            <a:endParaRPr lang="en-US" dirty="0" smtClean="0">
              <a:solidFill>
                <a:srgbClr val="FF0000"/>
              </a:solidFill>
            </a:endParaRPr>
          </a:p>
          <a:p>
            <a:pPr lvl="2" eaLnBrk="1" hangingPunct="1"/>
            <a:r>
              <a:rPr lang="zh-CN" altLang="en-US" dirty="0" smtClean="0"/>
              <a:t>当明文和密钥确定后，密文从一个密文子集中随机产生</a:t>
            </a:r>
            <a:endParaRPr lang="en-US" altLang="zh-CN" dirty="0" smtClean="0"/>
          </a:p>
          <a:p>
            <a:pPr lvl="2" eaLnBrk="1" hangingPunct="1"/>
            <a:r>
              <a:rPr lang="zh-CN" altLang="en-US" dirty="0"/>
              <a:t>解密时，有的算法能够由密文唯一确定</a:t>
            </a:r>
            <a:r>
              <a:rPr lang="zh-CN" altLang="en-US" dirty="0" smtClean="0"/>
              <a:t>明文，有</a:t>
            </a:r>
            <a:r>
              <a:rPr lang="zh-CN" altLang="en-US" dirty="0"/>
              <a:t>的算法需要接收者从多个可能中选出正确的</a:t>
            </a:r>
            <a:r>
              <a:rPr lang="zh-CN" altLang="en-US" dirty="0" smtClean="0"/>
              <a:t>明文</a:t>
            </a:r>
            <a:endParaRPr lang="en-US" altLang="zh-CN" dirty="0"/>
          </a:p>
          <a:p>
            <a:pPr lvl="2" eaLnBrk="1" hangingPunct="1"/>
            <a:r>
              <a:rPr lang="zh-CN" altLang="en-US" dirty="0" smtClean="0"/>
              <a:t>可以增加字典攻击的难度。</a:t>
            </a:r>
            <a:endParaRPr lang="en-US" altLang="zh-CN" dirty="0" smtClean="0"/>
          </a:p>
          <a:p>
            <a:pPr lvl="3" eaLnBrk="1" hangingPunct="1"/>
            <a:r>
              <a:rPr lang="zh-CN" altLang="en-US" dirty="0" smtClean="0"/>
              <a:t>字典攻击：对同一密钥加密的明文</a:t>
            </a:r>
            <a:r>
              <a:rPr lang="en-US" dirty="0" smtClean="0"/>
              <a:t>-</a:t>
            </a:r>
            <a:r>
              <a:rPr lang="zh-CN" altLang="en-US" dirty="0" smtClean="0"/>
              <a:t>密文对编制一个字典，通过查表的方式得到新截获的密文所对应的明文。</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39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726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089" y="1988840"/>
            <a:ext cx="2232248" cy="1728192"/>
          </a:xfrm>
          <a:prstGeom prst="rect">
            <a:avLst/>
          </a:prstGeom>
        </p:spPr>
      </p:pic>
      <p:sp>
        <p:nvSpPr>
          <p:cNvPr id="6" name="标题 5"/>
          <p:cNvSpPr>
            <a:spLocks noGrp="1"/>
          </p:cNvSpPr>
          <p:nvPr>
            <p:ph type="title"/>
          </p:nvPr>
        </p:nvSpPr>
        <p:spPr/>
        <p:txBody>
          <a:bodyPr/>
          <a:lstStyle/>
          <a:p>
            <a:r>
              <a:rPr lang="zh-CN" altLang="en-US" dirty="0" smtClean="0"/>
              <a:t>信息安全的复杂性</a:t>
            </a:r>
            <a:endParaRPr lang="zh-CN" altLang="en-US" dirty="0"/>
          </a:p>
        </p:txBody>
      </p:sp>
      <p:sp>
        <p:nvSpPr>
          <p:cNvPr id="4" name="灯片编号占位符 3"/>
          <p:cNvSpPr>
            <a:spLocks noGrp="1"/>
          </p:cNvSpPr>
          <p:nvPr>
            <p:ph type="sldNum" sz="quarter" idx="10"/>
          </p:nvPr>
        </p:nvSpPr>
        <p:spPr/>
        <p:txBody>
          <a:bodyPr/>
          <a:lstStyle/>
          <a:p>
            <a:pPr>
              <a:defRPr/>
            </a:pPr>
            <a:fld id="{FC6C3F5E-09DE-47CB-B45C-8870030737BE}" type="slidenum">
              <a:rPr lang="zh-CN" altLang="en-US" smtClean="0"/>
              <a:pPr>
                <a:defRPr/>
              </a:pPr>
              <a:t>4</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1680" y="1916832"/>
            <a:ext cx="1584176" cy="1628592"/>
          </a:xfrm>
        </p:spPr>
      </p:pic>
      <p:sp>
        <p:nvSpPr>
          <p:cNvPr id="10" name="右箭头 9"/>
          <p:cNvSpPr/>
          <p:nvPr/>
        </p:nvSpPr>
        <p:spPr>
          <a:xfrm>
            <a:off x="3419872" y="2708920"/>
            <a:ext cx="1944216" cy="3600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右箭头 1"/>
          <p:cNvSpPr/>
          <p:nvPr/>
        </p:nvSpPr>
        <p:spPr>
          <a:xfrm>
            <a:off x="-5862" y="2708920"/>
            <a:ext cx="1769550" cy="3600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87624" y="3861048"/>
            <a:ext cx="2808312"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信息简单，靠</a:t>
            </a:r>
            <a:r>
              <a:rPr lang="zh-CN" altLang="en-US" sz="2000" dirty="0" smtClean="0">
                <a:latin typeface="微软雅黑" panose="020B0503020204020204" pitchFamily="34" charset="-122"/>
                <a:ea typeface="微软雅黑" panose="020B0503020204020204" pitchFamily="34" charset="-122"/>
              </a:rPr>
              <a:t>人脑记忆</a:t>
            </a:r>
            <a:r>
              <a:rPr lang="zh-CN" altLang="en-US" sz="2000" dirty="0">
                <a:latin typeface="微软雅黑" panose="020B0503020204020204" pitchFamily="34" charset="-122"/>
                <a:ea typeface="微软雅黑" panose="020B0503020204020204" pitchFamily="34" charset="-122"/>
              </a:rPr>
              <a:t>，专人口头传递</a:t>
            </a:r>
          </a:p>
        </p:txBody>
      </p:sp>
      <p:pic>
        <p:nvPicPr>
          <p:cNvPr id="12" name="Picture 4" descr="C:\Users\ThinkPad User\Pictures\大脑.gif"/>
          <p:cNvPicPr>
            <a:picLocks noChangeAspect="1" noChangeArrowheads="1"/>
          </p:cNvPicPr>
          <p:nvPr/>
        </p:nvPicPr>
        <p:blipFill>
          <a:blip r:embed="rId4" cstate="print"/>
          <a:srcRect/>
          <a:stretch>
            <a:fillRect/>
          </a:stretch>
        </p:blipFill>
        <p:spPr bwMode="auto">
          <a:xfrm>
            <a:off x="1907704" y="4730904"/>
            <a:ext cx="1224136" cy="1273101"/>
          </a:xfrm>
          <a:prstGeom prst="rect">
            <a:avLst/>
          </a:prstGeom>
          <a:noFill/>
        </p:spPr>
      </p:pic>
      <p:pic>
        <p:nvPicPr>
          <p:cNvPr id="14" name="Picture 212" descr="secret_service_limousine_security_hg_cl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4653136"/>
            <a:ext cx="1728192" cy="121642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5148064" y="3933056"/>
            <a:ext cx="266429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介质记录，专门存放，专人传送</a:t>
            </a:r>
          </a:p>
        </p:txBody>
      </p:sp>
      <p:sp>
        <p:nvSpPr>
          <p:cNvPr id="16" name="右箭头 15"/>
          <p:cNvSpPr/>
          <p:nvPr/>
        </p:nvSpPr>
        <p:spPr>
          <a:xfrm>
            <a:off x="7596337" y="2708920"/>
            <a:ext cx="1547663" cy="3600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7"/>
          <p:cNvSpPr txBox="1">
            <a:spLocks/>
          </p:cNvSpPr>
          <p:nvPr/>
        </p:nvSpPr>
        <p:spPr bwMode="auto">
          <a:xfrm>
            <a:off x="457200" y="1295400"/>
            <a:ext cx="7643192" cy="621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sz="1800">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sz="1800">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zh-CN" altLang="en-US" kern="0" dirty="0" smtClean="0">
                <a:latin typeface="微软雅黑" panose="020B0503020204020204" pitchFamily="34" charset="-122"/>
                <a:ea typeface="微软雅黑" panose="020B0503020204020204" pitchFamily="34" charset="-122"/>
              </a:rPr>
              <a:t>随着信息的发展，越来越复杂</a:t>
            </a:r>
            <a:endParaRPr lang="en-US" altLang="zh-CN" kern="0" dirty="0" smtClean="0">
              <a:latin typeface="微软雅黑" panose="020B0503020204020204" pitchFamily="34" charset="-122"/>
              <a:ea typeface="微软雅黑" panose="020B0503020204020204" pitchFamily="34" charset="-122"/>
            </a:endParaRPr>
          </a:p>
        </p:txBody>
      </p:sp>
      <p:sp>
        <p:nvSpPr>
          <p:cNvPr id="3" name="流程图: 合并 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236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1000"/>
                                        <p:tgtEl>
                                          <p:spTgt spid="1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1000"/>
                                        <p:tgtEl>
                                          <p:spTgt spid="16"/>
                                        </p:tgtEl>
                                      </p:cBhvr>
                                    </p:animEffec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1" grpId="0"/>
      <p:bldP spid="15" grpId="0"/>
      <p:bldP spid="16" grpId="0" animBg="1"/>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pPr eaLnBrk="1" hangingPunct="1"/>
            <a:endParaRPr lang="en-US" dirty="0" smtClean="0"/>
          </a:p>
        </p:txBody>
      </p:sp>
      <p:sp>
        <p:nvSpPr>
          <p:cNvPr id="50179" name="内容占位符 2"/>
          <p:cNvSpPr>
            <a:spLocks noGrp="1"/>
          </p:cNvSpPr>
          <p:nvPr>
            <p:ph idx="1"/>
          </p:nvPr>
        </p:nvSpPr>
        <p:spPr/>
        <p:txBody>
          <a:bodyPr/>
          <a:lstStyle/>
          <a:p>
            <a:pPr eaLnBrk="1" hangingPunct="1"/>
            <a:r>
              <a:rPr lang="zh-CN" altLang="en-US" dirty="0" smtClean="0"/>
              <a:t>根据加密算法的可逆性分类：</a:t>
            </a:r>
            <a:endParaRPr lang="en-US" altLang="zh-CN" dirty="0" smtClean="0"/>
          </a:p>
          <a:p>
            <a:pPr lvl="1" eaLnBrk="1" hangingPunct="1"/>
            <a:r>
              <a:rPr lang="zh-CN" altLang="en-US" dirty="0" smtClean="0">
                <a:solidFill>
                  <a:srgbClr val="FF0000"/>
                </a:solidFill>
              </a:rPr>
              <a:t>可逆变换型密码算法（</a:t>
            </a:r>
            <a:r>
              <a:rPr lang="en-US" dirty="0" smtClean="0">
                <a:solidFill>
                  <a:srgbClr val="FF0000"/>
                </a:solidFill>
                <a:latin typeface="Times New Roman" pitchFamily="18" charset="0"/>
                <a:cs typeface="Times New Roman" pitchFamily="18" charset="0"/>
              </a:rPr>
              <a:t>Reversible Transformation</a:t>
            </a:r>
            <a:r>
              <a:rPr lang="zh-CN" altLang="en-US" dirty="0" smtClean="0">
                <a:solidFill>
                  <a:srgbClr val="FF0000"/>
                </a:solidFill>
              </a:rPr>
              <a:t>）</a:t>
            </a:r>
            <a:endParaRPr lang="en-US" dirty="0" smtClean="0">
              <a:solidFill>
                <a:srgbClr val="FF0000"/>
              </a:solidFill>
            </a:endParaRPr>
          </a:p>
          <a:p>
            <a:pPr lvl="2" eaLnBrk="1" hangingPunct="1"/>
            <a:r>
              <a:rPr lang="zh-CN" altLang="en-US" dirty="0" smtClean="0"/>
              <a:t>加密、解密变换互逆，一般用于数据的加密</a:t>
            </a:r>
            <a:r>
              <a:rPr lang="en-US" dirty="0" smtClean="0"/>
              <a:t>/</a:t>
            </a:r>
            <a:r>
              <a:rPr lang="zh-CN" altLang="en-US" dirty="0" smtClean="0"/>
              <a:t>解密。</a:t>
            </a:r>
            <a:endParaRPr lang="en-US" altLang="zh-CN" dirty="0" smtClean="0"/>
          </a:p>
          <a:p>
            <a:pPr lvl="2" eaLnBrk="1" hangingPunct="1"/>
            <a:r>
              <a:rPr lang="zh-CN" altLang="en-US" dirty="0" smtClean="0"/>
              <a:t>具体算法多采用单向陷门函数，即正向变换计算简单，逆向变换在知道陷门信息的情况下计算简单，否则计算上不可行</a:t>
            </a:r>
            <a:endParaRPr lang="en-US" dirty="0" smtClean="0"/>
          </a:p>
          <a:p>
            <a:pPr lvl="1" eaLnBrk="1" hangingPunct="1"/>
            <a:endParaRPr lang="en-US" altLang="zh-CN" dirty="0" smtClean="0">
              <a:solidFill>
                <a:srgbClr val="FF0000"/>
              </a:solidFill>
            </a:endParaRPr>
          </a:p>
          <a:p>
            <a:pPr lvl="1" eaLnBrk="1" hangingPunct="1"/>
            <a:r>
              <a:rPr lang="zh-CN" altLang="en-US" dirty="0" smtClean="0">
                <a:solidFill>
                  <a:srgbClr val="FF0000"/>
                </a:solidFill>
              </a:rPr>
              <a:t>单向函数型密码算法（</a:t>
            </a:r>
            <a:r>
              <a:rPr lang="en-US" altLang="en-US" dirty="0" smtClean="0">
                <a:solidFill>
                  <a:srgbClr val="FF0000"/>
                </a:solidFill>
                <a:latin typeface="Times New Roman" pitchFamily="18" charset="0"/>
                <a:cs typeface="Times New Roman" pitchFamily="18" charset="0"/>
              </a:rPr>
              <a:t>One-way function</a:t>
            </a:r>
            <a:r>
              <a:rPr lang="zh-CN" altLang="en-US" dirty="0" smtClean="0">
                <a:solidFill>
                  <a:srgbClr val="FF0000"/>
                </a:solidFill>
              </a:rPr>
              <a:t>）</a:t>
            </a:r>
            <a:endParaRPr lang="en-US" altLang="en-US" dirty="0" smtClean="0">
              <a:solidFill>
                <a:srgbClr val="FF0000"/>
              </a:solidFill>
            </a:endParaRPr>
          </a:p>
          <a:p>
            <a:pPr lvl="2" eaLnBrk="1" hangingPunct="1"/>
            <a:r>
              <a:rPr lang="zh-CN" altLang="en-US" dirty="0" smtClean="0"/>
              <a:t>只能进行正向变换，不可逆</a:t>
            </a:r>
            <a:endParaRPr lang="en-US" altLang="zh-CN" dirty="0" smtClean="0"/>
          </a:p>
          <a:p>
            <a:pPr lvl="2" eaLnBrk="1" hangingPunct="1"/>
            <a:r>
              <a:rPr lang="zh-CN" altLang="en-US" dirty="0" smtClean="0"/>
              <a:t>适用于不需要解密的场合</a:t>
            </a:r>
            <a:endParaRPr lang="en-US" altLang="zh-CN" dirty="0" smtClean="0"/>
          </a:p>
          <a:p>
            <a:pPr lvl="3" eaLnBrk="1" hangingPunct="1"/>
            <a:r>
              <a:rPr lang="zh-CN" altLang="en-US" dirty="0" smtClean="0"/>
              <a:t>利用密文做口令、验证码、</a:t>
            </a:r>
            <a:r>
              <a:rPr lang="en-US" altLang="zh-CN" dirty="0" smtClean="0"/>
              <a:t>…</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40</a:t>
            </a:fld>
            <a:endParaRPr lang="en-US" altLang="zh-CN" dirty="0"/>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977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第四节 密码功能的使用</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FC6C3F5E-09DE-47CB-B45C-8870030737BE}" type="slidenum">
              <a:rPr lang="zh-CN" altLang="en-US" smtClean="0"/>
              <a:pPr>
                <a:defRPr/>
              </a:pPr>
              <a:t>41</a:t>
            </a:fld>
            <a:endParaRPr lang="en-US" altLang="zh-CN" dirty="0"/>
          </a:p>
        </p:txBody>
      </p:sp>
    </p:spTree>
    <p:extLst>
      <p:ext uri="{BB962C8B-B14F-4D97-AF65-F5344CB8AC3E}">
        <p14:creationId xmlns:p14="http://schemas.microsoft.com/office/powerpoint/2010/main" val="33692254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一、密码功能的配置</a:t>
            </a:r>
            <a:endParaRPr lang="zh-CN" altLang="en-US" dirty="0"/>
          </a:p>
        </p:txBody>
      </p:sp>
      <p:sp>
        <p:nvSpPr>
          <p:cNvPr id="7" name="内容占位符 6"/>
          <p:cNvSpPr>
            <a:spLocks noGrp="1"/>
          </p:cNvSpPr>
          <p:nvPr>
            <p:ph idx="1"/>
          </p:nvPr>
        </p:nvSpPr>
        <p:spPr/>
        <p:txBody>
          <a:bodyPr>
            <a:normAutofit fontScale="92500" lnSpcReduction="20000"/>
          </a:bodyPr>
          <a:lstStyle/>
          <a:p>
            <a:pPr>
              <a:lnSpc>
                <a:spcPct val="110000"/>
              </a:lnSpc>
            </a:pPr>
            <a:r>
              <a:rPr lang="zh-CN" altLang="en-US" dirty="0" smtClean="0"/>
              <a:t>安全隐患</a:t>
            </a:r>
            <a:endParaRPr lang="en-US" altLang="zh-CN" dirty="0" smtClean="0"/>
          </a:p>
          <a:p>
            <a:pPr>
              <a:lnSpc>
                <a:spcPct val="110000"/>
              </a:lnSpc>
            </a:pPr>
            <a:endParaRPr lang="en-US" altLang="zh-CN" dirty="0" smtClean="0"/>
          </a:p>
          <a:p>
            <a:pPr>
              <a:lnSpc>
                <a:spcPct val="110000"/>
              </a:lnSpc>
            </a:pPr>
            <a:endParaRPr lang="en-US" altLang="zh-CN" dirty="0" smtClean="0"/>
          </a:p>
          <a:p>
            <a:pPr>
              <a:lnSpc>
                <a:spcPct val="110000"/>
              </a:lnSpc>
            </a:pPr>
            <a:endParaRPr lang="en-US" altLang="zh-CN" dirty="0" smtClean="0"/>
          </a:p>
          <a:p>
            <a:pPr>
              <a:lnSpc>
                <a:spcPct val="110000"/>
              </a:lnSpc>
            </a:pPr>
            <a:endParaRPr lang="en-US" altLang="zh-CN" dirty="0" smtClean="0"/>
          </a:p>
          <a:p>
            <a:pPr>
              <a:lnSpc>
                <a:spcPct val="110000"/>
              </a:lnSpc>
            </a:pPr>
            <a:endParaRPr lang="en-US" altLang="zh-CN" dirty="0" smtClean="0"/>
          </a:p>
          <a:p>
            <a:pPr lvl="1">
              <a:lnSpc>
                <a:spcPct val="110000"/>
              </a:lnSpc>
            </a:pPr>
            <a:endParaRPr lang="en-US" altLang="zh-CN" dirty="0" smtClean="0"/>
          </a:p>
          <a:p>
            <a:pPr lvl="1">
              <a:lnSpc>
                <a:spcPct val="110000"/>
              </a:lnSpc>
            </a:pPr>
            <a:endParaRPr lang="en-US" altLang="zh-CN" dirty="0" smtClean="0"/>
          </a:p>
          <a:p>
            <a:pPr lvl="1">
              <a:lnSpc>
                <a:spcPct val="110000"/>
              </a:lnSpc>
            </a:pPr>
            <a:r>
              <a:rPr lang="zh-CN" altLang="en-US" dirty="0" smtClean="0"/>
              <a:t>从同一局域网上其他工作站发起的窃听</a:t>
            </a:r>
          </a:p>
          <a:p>
            <a:pPr lvl="1">
              <a:lnSpc>
                <a:spcPct val="110000"/>
              </a:lnSpc>
            </a:pPr>
            <a:r>
              <a:rPr lang="zh-CN" altLang="en-US" dirty="0" smtClean="0"/>
              <a:t>使用拨号或外部路由进入局域网进行窃听</a:t>
            </a:r>
          </a:p>
          <a:p>
            <a:pPr lvl="1">
              <a:lnSpc>
                <a:spcPct val="110000"/>
              </a:lnSpc>
            </a:pPr>
            <a:r>
              <a:rPr lang="zh-CN" altLang="en-US" dirty="0" smtClean="0"/>
              <a:t>嵌入配线室窃听</a:t>
            </a:r>
          </a:p>
          <a:p>
            <a:pPr lvl="1">
              <a:lnSpc>
                <a:spcPct val="110000"/>
              </a:lnSpc>
            </a:pPr>
            <a:r>
              <a:rPr lang="zh-CN" altLang="en-US" dirty="0" smtClean="0"/>
              <a:t>在外部链路上对通信业务的监听和修改</a:t>
            </a:r>
            <a:endParaRPr lang="zh-CN" altLang="en-US" sz="1800" dirty="0" smtClean="0"/>
          </a:p>
        </p:txBody>
      </p:sp>
      <p:pic>
        <p:nvPicPr>
          <p:cNvPr id="1026" name="Picture 2"/>
          <p:cNvPicPr>
            <a:picLocks noChangeAspect="1" noChangeArrowheads="1"/>
          </p:cNvPicPr>
          <p:nvPr/>
        </p:nvPicPr>
        <p:blipFill>
          <a:blip r:embed="rId2" cstate="print"/>
          <a:srcRect/>
          <a:stretch>
            <a:fillRect/>
          </a:stretch>
        </p:blipFill>
        <p:spPr bwMode="auto">
          <a:xfrm>
            <a:off x="2837920" y="1628800"/>
            <a:ext cx="4465593" cy="2864360"/>
          </a:xfrm>
          <a:prstGeom prst="rect">
            <a:avLst/>
          </a:prstGeom>
          <a:noFill/>
          <a:ln w="9525">
            <a:noFill/>
            <a:miter lim="800000"/>
            <a:headEnd/>
            <a:tailEnd/>
          </a:ln>
          <a:effec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42</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663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基本方法：链路加密与端到端加密</a:t>
            </a:r>
            <a:endParaRPr lang="en-US" altLang="zh-CN" dirty="0" smtClean="0"/>
          </a:p>
          <a:p>
            <a:pPr lvl="1"/>
            <a:endParaRPr lang="en-US" altLang="zh-CN" dirty="0" smtClean="0"/>
          </a:p>
        </p:txBody>
      </p:sp>
      <p:pic>
        <p:nvPicPr>
          <p:cNvPr id="2050" name="Picture 2"/>
          <p:cNvPicPr>
            <a:picLocks noChangeAspect="1" noChangeArrowheads="1"/>
          </p:cNvPicPr>
          <p:nvPr/>
        </p:nvPicPr>
        <p:blipFill>
          <a:blip r:embed="rId2" cstate="print"/>
          <a:srcRect/>
          <a:stretch>
            <a:fillRect/>
          </a:stretch>
        </p:blipFill>
        <p:spPr bwMode="auto">
          <a:xfrm>
            <a:off x="2477906" y="1788423"/>
            <a:ext cx="4392488" cy="2699362"/>
          </a:xfrm>
          <a:prstGeom prst="rect">
            <a:avLst/>
          </a:prstGeom>
          <a:noFill/>
          <a:ln w="9525">
            <a:noFill/>
            <a:miter lim="800000"/>
            <a:headEnd/>
            <a:tailEnd/>
          </a:ln>
          <a:effectLst/>
        </p:spPr>
      </p:pic>
      <p:sp>
        <p:nvSpPr>
          <p:cNvPr id="4" name="矩形 3"/>
          <p:cNvSpPr/>
          <p:nvPr/>
        </p:nvSpPr>
        <p:spPr>
          <a:xfrm>
            <a:off x="827584" y="4486950"/>
            <a:ext cx="7632848" cy="2000548"/>
          </a:xfrm>
          <a:prstGeom prst="rect">
            <a:avLst/>
          </a:prstGeom>
        </p:spPr>
        <p:txBody>
          <a:bodyPr wrap="square" numCol="2">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链路加密</a:t>
            </a:r>
            <a:endParaRPr lang="en-US" altLang="zh-CN" sz="2400" dirty="0">
              <a:solidFill>
                <a:srgbClr val="FF0000"/>
              </a:solidFill>
              <a:latin typeface="微软雅黑" panose="020B0503020204020204" pitchFamily="34" charset="-122"/>
              <a:ea typeface="微软雅黑" panose="020B0503020204020204" pitchFamily="34" charset="-122"/>
            </a:endParaRPr>
          </a:p>
          <a:p>
            <a:pPr marL="360000" lvl="1" indent="-180000">
              <a:buFont typeface="Arial" pitchFamily="34" charset="0"/>
              <a:buChar char="•"/>
            </a:pPr>
            <a:r>
              <a:rPr lang="zh-CN" altLang="en-US" sz="2000" dirty="0">
                <a:latin typeface="微软雅黑" panose="020B0503020204020204" pitchFamily="34" charset="-122"/>
                <a:ea typeface="微软雅黑" panose="020B0503020204020204" pitchFamily="34" charset="-122"/>
              </a:rPr>
              <a:t>每个链接独立加密</a:t>
            </a:r>
            <a:endParaRPr lang="en-US" altLang="zh-CN" sz="2000" dirty="0">
              <a:latin typeface="微软雅黑" panose="020B0503020204020204" pitchFamily="34" charset="-122"/>
              <a:ea typeface="微软雅黑" panose="020B0503020204020204" pitchFamily="34" charset="-122"/>
            </a:endParaRPr>
          </a:p>
          <a:p>
            <a:pPr marL="360000" lvl="1" indent="-180000">
              <a:buFont typeface="Arial" pitchFamily="34" charset="0"/>
              <a:buChar char="•"/>
            </a:pPr>
            <a:r>
              <a:rPr lang="zh-CN" altLang="en-US" sz="2000" dirty="0">
                <a:latin typeface="微软雅黑" panose="020B0503020204020204" pitchFamily="34" charset="-122"/>
                <a:ea typeface="微软雅黑" panose="020B0503020204020204" pitchFamily="34" charset="-122"/>
              </a:rPr>
              <a:t>结点需要解密、加密操作，结点处消息为明文</a:t>
            </a:r>
            <a:endParaRPr lang="en-US" altLang="zh-CN" sz="2000" dirty="0">
              <a:latin typeface="微软雅黑" panose="020B0503020204020204" pitchFamily="34" charset="-122"/>
              <a:ea typeface="微软雅黑" panose="020B0503020204020204" pitchFamily="34" charset="-122"/>
            </a:endParaRPr>
          </a:p>
          <a:p>
            <a:pPr marL="360000" lvl="1" indent="-180000">
              <a:buFont typeface="Arial" pitchFamily="34" charset="0"/>
              <a:buChar char="•"/>
            </a:pPr>
            <a:r>
              <a:rPr lang="zh-CN" altLang="en-US" sz="2000" dirty="0">
                <a:latin typeface="微软雅黑" panose="020B0503020204020204" pitchFamily="34" charset="-122"/>
                <a:ea typeface="微软雅黑" panose="020B0503020204020204" pitchFamily="34" charset="-122"/>
              </a:rPr>
              <a:t>需要更多加</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解密设备及成对的</a:t>
            </a:r>
            <a:r>
              <a:rPr lang="zh-CN" altLang="en-US" sz="2000" dirty="0" smtClean="0">
                <a:latin typeface="微软雅黑" panose="020B0503020204020204" pitchFamily="34" charset="-122"/>
                <a:ea typeface="微软雅黑" panose="020B0503020204020204" pitchFamily="34" charset="-122"/>
              </a:rPr>
              <a:t>密钥</a:t>
            </a:r>
            <a:endParaRPr lang="en-US" altLang="zh-CN" sz="2000" dirty="0" smtClean="0">
              <a:latin typeface="微软雅黑" panose="020B0503020204020204" pitchFamily="34" charset="-122"/>
              <a:ea typeface="微软雅黑" panose="020B0503020204020204" pitchFamily="34" charset="-122"/>
            </a:endParaRPr>
          </a:p>
          <a:p>
            <a:r>
              <a:rPr lang="zh-CN" altLang="en-US" sz="2400" dirty="0" smtClean="0">
                <a:solidFill>
                  <a:srgbClr val="FF0000"/>
                </a:solidFill>
                <a:latin typeface="微软雅黑" panose="020B0503020204020204" pitchFamily="34" charset="-122"/>
                <a:ea typeface="微软雅黑" panose="020B0503020204020204" pitchFamily="34" charset="-122"/>
              </a:rPr>
              <a:t>端</a:t>
            </a:r>
            <a:r>
              <a:rPr lang="zh-CN" altLang="en-US" sz="2400" dirty="0">
                <a:solidFill>
                  <a:srgbClr val="FF0000"/>
                </a:solidFill>
                <a:latin typeface="微软雅黑" panose="020B0503020204020204" pitchFamily="34" charset="-122"/>
                <a:ea typeface="微软雅黑" panose="020B0503020204020204" pitchFamily="34" charset="-122"/>
              </a:rPr>
              <a:t>到端加密</a:t>
            </a:r>
            <a:endParaRPr lang="en-US" altLang="zh-CN" sz="2400" dirty="0">
              <a:solidFill>
                <a:srgbClr val="FF0000"/>
              </a:solidFill>
              <a:latin typeface="微软雅黑" panose="020B0503020204020204" pitchFamily="34" charset="-122"/>
              <a:ea typeface="微软雅黑" panose="020B0503020204020204" pitchFamily="34" charset="-122"/>
            </a:endParaRPr>
          </a:p>
          <a:p>
            <a:pPr marL="360000" lvl="1" indent="-180000">
              <a:buFont typeface="Arial" pitchFamily="34" charset="0"/>
              <a:buChar char="•"/>
            </a:pPr>
            <a:r>
              <a:rPr lang="zh-CN" altLang="en-US" sz="2000" dirty="0">
                <a:latin typeface="微软雅黑" panose="020B0503020204020204" pitchFamily="34" charset="-122"/>
                <a:ea typeface="微软雅黑" panose="020B0503020204020204" pitchFamily="34" charset="-122"/>
              </a:rPr>
              <a:t>在初始源与最终目的之间加密</a:t>
            </a:r>
            <a:endParaRPr lang="en-US" altLang="zh-CN" sz="2000" dirty="0">
              <a:latin typeface="微软雅黑" panose="020B0503020204020204" pitchFamily="34" charset="-122"/>
              <a:ea typeface="微软雅黑" panose="020B0503020204020204" pitchFamily="34" charset="-122"/>
            </a:endParaRPr>
          </a:p>
          <a:p>
            <a:pPr marL="360000" lvl="1" indent="-180000">
              <a:buFont typeface="Arial" pitchFamily="34" charset="0"/>
              <a:buChar char="•"/>
            </a:pPr>
            <a:r>
              <a:rPr lang="zh-CN" altLang="en-US" sz="2000" dirty="0">
                <a:latin typeface="微软雅黑" panose="020B0503020204020204" pitchFamily="34" charset="-122"/>
                <a:ea typeface="微软雅黑" panose="020B0503020204020204" pitchFamily="34" charset="-122"/>
              </a:rPr>
              <a:t>每个终端需要加</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解密设备和共享密钥</a:t>
            </a:r>
            <a:endParaRPr lang="en-US" altLang="zh-CN" sz="2000" dirty="0">
              <a:latin typeface="微软雅黑" panose="020B0503020204020204" pitchFamily="34" charset="-122"/>
              <a:ea typeface="微软雅黑" panose="020B0503020204020204" pitchFamily="34" charset="-122"/>
            </a:endParaRPr>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43</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770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流量分析</a:t>
            </a:r>
            <a:endParaRPr lang="zh-CN" altLang="en-US" dirty="0"/>
          </a:p>
        </p:txBody>
      </p:sp>
      <p:sp>
        <p:nvSpPr>
          <p:cNvPr id="3" name="内容占位符 2"/>
          <p:cNvSpPr>
            <a:spLocks noGrp="1"/>
          </p:cNvSpPr>
          <p:nvPr>
            <p:ph idx="1"/>
          </p:nvPr>
        </p:nvSpPr>
        <p:spPr/>
        <p:txBody>
          <a:bodyPr>
            <a:normAutofit/>
          </a:bodyPr>
          <a:lstStyle/>
          <a:p>
            <a:r>
              <a:rPr lang="zh-CN" altLang="en-US" dirty="0" smtClean="0"/>
              <a:t>使用端到端加密时，必须保留数据包头不加密，保证网络能够获得正确的路由信息</a:t>
            </a:r>
            <a:endParaRPr lang="en-US" altLang="zh-CN" dirty="0" smtClean="0"/>
          </a:p>
          <a:p>
            <a:pPr lvl="1"/>
            <a:endParaRPr lang="en-US" altLang="zh-CN" dirty="0" smtClean="0"/>
          </a:p>
          <a:p>
            <a:r>
              <a:rPr lang="zh-CN" altLang="en-US" dirty="0" smtClean="0"/>
              <a:t>通信内容可以保护，通信流量模式无法保护</a:t>
            </a:r>
            <a:endParaRPr lang="en-US" altLang="zh-CN" dirty="0" smtClean="0"/>
          </a:p>
          <a:p>
            <a:pPr lvl="1"/>
            <a:r>
              <a:rPr lang="zh-CN" altLang="en-US" dirty="0" smtClean="0"/>
              <a:t>存在流量分析攻击，可获得：</a:t>
            </a:r>
            <a:endParaRPr lang="en-US" altLang="zh-CN" dirty="0" smtClean="0"/>
          </a:p>
          <a:p>
            <a:pPr lvl="2"/>
            <a:r>
              <a:rPr lang="zh-CN" altLang="en-US" dirty="0" smtClean="0"/>
              <a:t>哪些通信实体参与了通信过程，甚至他们的身份、关系等</a:t>
            </a:r>
            <a:endParaRPr lang="en-US" altLang="zh-CN" dirty="0" smtClean="0"/>
          </a:p>
          <a:p>
            <a:pPr lvl="2"/>
            <a:r>
              <a:rPr lang="zh-CN" altLang="en-US" dirty="0" smtClean="0"/>
              <a:t>通信双方的通信频率</a:t>
            </a:r>
            <a:endParaRPr lang="en-US" altLang="zh-CN" dirty="0" smtClean="0"/>
          </a:p>
          <a:p>
            <a:pPr lvl="2"/>
            <a:r>
              <a:rPr lang="zh-CN" altLang="en-US" dirty="0" smtClean="0"/>
              <a:t>消息格式、长度、数量，并可由此推断是否有重要消息被传输</a:t>
            </a:r>
            <a:endParaRPr lang="en-US" altLang="zh-CN" dirty="0" smtClean="0"/>
          </a:p>
          <a:p>
            <a:pPr lvl="2"/>
            <a:r>
              <a:rPr lang="zh-CN" altLang="en-US" dirty="0" smtClean="0"/>
              <a:t>特定通信双方特定会话内容所涉及的事件</a:t>
            </a:r>
            <a:endParaRPr lang="en-US" altLang="zh-CN" dirty="0" smtClean="0"/>
          </a:p>
          <a:p>
            <a:pPr lvl="1"/>
            <a:r>
              <a:rPr lang="zh-CN" altLang="en-US" dirty="0" smtClean="0"/>
              <a:t>可解决的办法是在传输层或应用层把所有数据单元都填充到一个统一的长度，以防止攻击者获得端用户之间交换的数据量信息</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282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理想情况为两种方案都使用</a:t>
            </a:r>
            <a:endParaRPr lang="en-US" altLang="zh-CN" dirty="0" smtClean="0"/>
          </a:p>
          <a:p>
            <a:pPr lvl="1"/>
            <a:r>
              <a:rPr lang="zh-CN" altLang="en-US" dirty="0" smtClean="0"/>
              <a:t>端到端加密全程保护数据内容，并提供认证</a:t>
            </a:r>
            <a:endParaRPr lang="en-US" altLang="zh-CN" dirty="0" smtClean="0"/>
          </a:p>
          <a:p>
            <a:pPr lvl="1"/>
            <a:r>
              <a:rPr lang="zh-CN" altLang="en-US" dirty="0" smtClean="0"/>
              <a:t>链路加密保护数据包头信息，但网络全局流量仍可被监听</a:t>
            </a:r>
            <a:endParaRPr lang="en-US" altLang="zh-CN" dirty="0" smtClean="0"/>
          </a:p>
          <a:p>
            <a:pPr lvl="1"/>
            <a:r>
              <a:rPr lang="zh-CN" altLang="en-US" dirty="0" smtClean="0"/>
              <a:t>流量填充（</a:t>
            </a:r>
            <a:r>
              <a:rPr lang="en-US" altLang="zh-CN" sz="2400" dirty="0" smtClean="0"/>
              <a:t>traffic padding</a:t>
            </a:r>
            <a:r>
              <a:rPr lang="zh-CN" altLang="en-US" sz="2400" dirty="0" smtClean="0"/>
              <a:t>）</a:t>
            </a:r>
            <a:r>
              <a:rPr lang="zh-CN" altLang="en-US" dirty="0" smtClean="0"/>
              <a:t>可以保护数据流量信息</a:t>
            </a:r>
            <a:endParaRPr lang="en-US" altLang="zh-CN" dirty="0" smtClean="0"/>
          </a:p>
          <a:p>
            <a:pPr lvl="2"/>
            <a:r>
              <a:rPr lang="zh-CN" altLang="en-US" dirty="0" smtClean="0"/>
              <a:t>代价是持续的通信</a:t>
            </a:r>
          </a:p>
          <a:p>
            <a:endParaRPr lang="zh-CN" altLang="en-US" dirty="0"/>
          </a:p>
        </p:txBody>
      </p:sp>
      <p:pic>
        <p:nvPicPr>
          <p:cNvPr id="5123" name="Picture 3"/>
          <p:cNvPicPr>
            <a:picLocks noChangeAspect="1" noChangeArrowheads="1"/>
          </p:cNvPicPr>
          <p:nvPr/>
        </p:nvPicPr>
        <p:blipFill>
          <a:blip r:embed="rId2" cstate="print"/>
          <a:srcRect/>
          <a:stretch>
            <a:fillRect/>
          </a:stretch>
        </p:blipFill>
        <p:spPr bwMode="auto">
          <a:xfrm>
            <a:off x="1938362" y="3861048"/>
            <a:ext cx="5369941" cy="2558668"/>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45</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533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存储转发通信网络中的加密覆盖范围</a:t>
            </a:r>
            <a:endParaRPr lang="zh-CN" altLang="en-US" sz="3600" dirty="0"/>
          </a:p>
        </p:txBody>
      </p:sp>
      <p:pic>
        <p:nvPicPr>
          <p:cNvPr id="1026" name="Picture 2"/>
          <p:cNvPicPr>
            <a:picLocks noChangeAspect="1" noChangeArrowheads="1"/>
          </p:cNvPicPr>
          <p:nvPr/>
        </p:nvPicPr>
        <p:blipFill>
          <a:blip r:embed="rId3" cstate="print"/>
          <a:srcRect/>
          <a:stretch>
            <a:fillRect/>
          </a:stretch>
        </p:blipFill>
        <p:spPr bwMode="auto">
          <a:xfrm>
            <a:off x="1529806" y="1484784"/>
            <a:ext cx="6786610" cy="4977513"/>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46</a:t>
            </a:fld>
            <a:endParaRPr lang="en-US" altLang="zh-CN" dirty="0"/>
          </a:p>
        </p:txBody>
      </p:sp>
      <p:sp>
        <p:nvSpPr>
          <p:cNvPr id="5" name="矩形 4"/>
          <p:cNvSpPr/>
          <p:nvPr/>
        </p:nvSpPr>
        <p:spPr>
          <a:xfrm>
            <a:off x="2123728" y="1124744"/>
            <a:ext cx="2164375" cy="400110"/>
          </a:xfrm>
          <a:prstGeom prst="rect">
            <a:avLst/>
          </a:prstGeom>
        </p:spPr>
        <p:txBody>
          <a:bodyPr wrap="none">
            <a:spAutoFit/>
          </a:bodyPr>
          <a:lstStyle/>
          <a:p>
            <a:r>
              <a:rPr lang="en-US" altLang="zh-CN" sz="2000" dirty="0"/>
              <a:t>OSI</a:t>
            </a:r>
            <a:r>
              <a:rPr lang="zh-CN" altLang="en-US" sz="2000" dirty="0"/>
              <a:t>框架七层协议</a:t>
            </a:r>
          </a:p>
        </p:txBody>
      </p:sp>
      <p:sp>
        <p:nvSpPr>
          <p:cNvPr id="10" name="矩形 9"/>
          <p:cNvSpPr/>
          <p:nvPr/>
        </p:nvSpPr>
        <p:spPr>
          <a:xfrm>
            <a:off x="5796136" y="1124744"/>
            <a:ext cx="1390124" cy="369332"/>
          </a:xfrm>
          <a:prstGeom prst="rect">
            <a:avLst/>
          </a:prstGeom>
        </p:spPr>
        <p:txBody>
          <a:bodyPr wrap="none">
            <a:spAutoFit/>
          </a:bodyPr>
          <a:lstStyle/>
          <a:p>
            <a:r>
              <a:rPr lang="en-US" altLang="zh-CN" dirty="0"/>
              <a:t>TCP/IP</a:t>
            </a:r>
            <a:r>
              <a:rPr lang="zh-CN" altLang="en-US" dirty="0"/>
              <a:t>协议</a:t>
            </a:r>
          </a:p>
        </p:txBody>
      </p:sp>
      <p:sp>
        <p:nvSpPr>
          <p:cNvPr id="12" name="矩形 11"/>
          <p:cNvSpPr/>
          <p:nvPr/>
        </p:nvSpPr>
        <p:spPr>
          <a:xfrm>
            <a:off x="179512" y="3789040"/>
            <a:ext cx="1210588" cy="400110"/>
          </a:xfrm>
          <a:prstGeom prst="rect">
            <a:avLst/>
          </a:prstGeom>
          <a:ln>
            <a:solidFill>
              <a:schemeClr val="accent5"/>
            </a:solidFill>
          </a:ln>
        </p:spPr>
        <p:txBody>
          <a:bodyPr wrap="none">
            <a:spAutoFit/>
          </a:bodyPr>
          <a:lstStyle/>
          <a:p>
            <a:r>
              <a:rPr lang="zh-CN" altLang="en-US" sz="2000" dirty="0" smtClean="0">
                <a:solidFill>
                  <a:schemeClr val="accent5"/>
                </a:solidFill>
              </a:rPr>
              <a:t>链路加密</a:t>
            </a:r>
            <a:endParaRPr lang="zh-CN" altLang="en-US" sz="2000" dirty="0">
              <a:solidFill>
                <a:schemeClr val="accent5"/>
              </a:solidFill>
            </a:endParaRPr>
          </a:p>
        </p:txBody>
      </p:sp>
      <p:sp>
        <p:nvSpPr>
          <p:cNvPr id="13" name="矩形 12"/>
          <p:cNvSpPr/>
          <p:nvPr/>
        </p:nvSpPr>
        <p:spPr>
          <a:xfrm>
            <a:off x="-36512" y="2492896"/>
            <a:ext cx="1467068" cy="400110"/>
          </a:xfrm>
          <a:prstGeom prst="rect">
            <a:avLst/>
          </a:prstGeom>
        </p:spPr>
        <p:txBody>
          <a:bodyPr wrap="none">
            <a:spAutoFit/>
          </a:bodyPr>
          <a:lstStyle/>
          <a:p>
            <a:r>
              <a:rPr lang="zh-CN" altLang="en-US" sz="2000" dirty="0" smtClean="0">
                <a:solidFill>
                  <a:schemeClr val="tx2"/>
                </a:solidFill>
              </a:rPr>
              <a:t>端到端加密</a:t>
            </a:r>
            <a:endParaRPr lang="zh-CN" altLang="en-US" sz="2000" dirty="0">
              <a:solidFill>
                <a:schemeClr val="tx2"/>
              </a:solidFill>
            </a:endParaRPr>
          </a:p>
        </p:txBody>
      </p:sp>
      <p:sp>
        <p:nvSpPr>
          <p:cNvPr id="11" name="左大括号 10"/>
          <p:cNvSpPr/>
          <p:nvPr/>
        </p:nvSpPr>
        <p:spPr>
          <a:xfrm>
            <a:off x="1385790" y="1844824"/>
            <a:ext cx="144016" cy="1728192"/>
          </a:xfrm>
          <a:prstGeom prst="leftBrace">
            <a:avLst>
              <a:gd name="adj1" fmla="val 5442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大括号 14"/>
          <p:cNvSpPr/>
          <p:nvPr/>
        </p:nvSpPr>
        <p:spPr>
          <a:xfrm>
            <a:off x="1385790" y="3645024"/>
            <a:ext cx="144016" cy="720080"/>
          </a:xfrm>
          <a:prstGeom prst="leftBrace">
            <a:avLst>
              <a:gd name="adj1" fmla="val 54426"/>
              <a:gd name="adj2" fmla="val 50000"/>
            </a:avLst>
          </a:prstGeom>
          <a:ln w="28575">
            <a:solidFill>
              <a:schemeClr val="accent5"/>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6" name="流程图: 合并 1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701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57159" y="1500174"/>
            <a:ext cx="3854801" cy="4857784"/>
          </a:xfrm>
        </p:spPr>
        <p:txBody>
          <a:bodyPr>
            <a:normAutofit/>
          </a:bodyPr>
          <a:lstStyle/>
          <a:p>
            <a:r>
              <a:rPr lang="zh-CN" altLang="en-US" sz="2400" dirty="0" smtClean="0"/>
              <a:t>将加密设备用于端到端协议</a:t>
            </a:r>
            <a:endParaRPr lang="en-US" altLang="zh-CN" sz="2400" dirty="0" smtClean="0"/>
          </a:p>
          <a:p>
            <a:pPr lvl="1"/>
            <a:r>
              <a:rPr lang="zh-CN" altLang="en-US" sz="2000" dirty="0" smtClean="0"/>
              <a:t>例如：网络层，</a:t>
            </a:r>
            <a:r>
              <a:rPr lang="en-US" altLang="zh-CN" sz="2000" dirty="0" smtClean="0"/>
              <a:t>TCP</a:t>
            </a:r>
            <a:r>
              <a:rPr lang="zh-CN" altLang="en-US" sz="2000" dirty="0" smtClean="0"/>
              <a:t>层</a:t>
            </a:r>
            <a:endParaRPr lang="en-US" altLang="zh-CN" sz="2000" dirty="0" smtClean="0"/>
          </a:p>
          <a:p>
            <a:pPr lvl="1"/>
            <a:r>
              <a:rPr lang="zh-CN" altLang="en-US" sz="2000" dirty="0" smtClean="0"/>
              <a:t>可以提供整个网络的端对端的安全性</a:t>
            </a:r>
            <a:endParaRPr lang="en-US" altLang="zh-CN" sz="2000" dirty="0" smtClean="0"/>
          </a:p>
          <a:p>
            <a:pPr lvl="1"/>
            <a:r>
              <a:rPr lang="zh-CN" altLang="en-US" sz="2000" dirty="0" smtClean="0"/>
              <a:t>不能用于网络之间的服务</a:t>
            </a:r>
            <a:endParaRPr lang="en-US" altLang="zh-CN" sz="2000" dirty="0" smtClean="0"/>
          </a:p>
          <a:p>
            <a:pPr lvl="1"/>
            <a:endParaRPr lang="en-US" altLang="zh-CN" sz="2000" dirty="0" smtClean="0"/>
          </a:p>
          <a:p>
            <a:r>
              <a:rPr lang="zh-CN" altLang="en-US" sz="2400" dirty="0" smtClean="0"/>
              <a:t>将加密设备用于应用层</a:t>
            </a:r>
            <a:endParaRPr lang="en-US" altLang="zh-CN" sz="2400" dirty="0" smtClean="0"/>
          </a:p>
          <a:p>
            <a:pPr lvl="1"/>
            <a:r>
              <a:rPr lang="zh-CN" altLang="en-US" sz="2000" dirty="0" smtClean="0"/>
              <a:t>越高的层次，所需加密的信息越少，而安全性越高</a:t>
            </a:r>
            <a:endParaRPr lang="en-US" altLang="zh-CN" sz="2000" dirty="0" smtClean="0"/>
          </a:p>
          <a:p>
            <a:pPr lvl="1"/>
            <a:r>
              <a:rPr lang="zh-CN" altLang="en-US" sz="2000" dirty="0" smtClean="0"/>
              <a:t>但涉及的实体太多，所需的密钥也太多</a:t>
            </a:r>
          </a:p>
        </p:txBody>
      </p:sp>
      <p:pic>
        <p:nvPicPr>
          <p:cNvPr id="6" name="Picture 2"/>
          <p:cNvPicPr>
            <a:picLocks noChangeAspect="1" noChangeArrowheads="1"/>
          </p:cNvPicPr>
          <p:nvPr/>
        </p:nvPicPr>
        <p:blipFill>
          <a:blip r:embed="rId2" cstate="print"/>
          <a:srcRect/>
          <a:stretch>
            <a:fillRect/>
          </a:stretch>
        </p:blipFill>
        <p:spPr bwMode="auto">
          <a:xfrm>
            <a:off x="4448314" y="1484784"/>
            <a:ext cx="4444166" cy="605772"/>
          </a:xfrm>
          <a:prstGeom prst="rect">
            <a:avLst/>
          </a:prstGeom>
          <a:noFill/>
          <a:ln w="9525">
            <a:noFill/>
            <a:miter lim="800000"/>
            <a:headEnd/>
            <a:tailEnd/>
          </a:ln>
          <a:effectLst/>
        </p:spPr>
      </p:pic>
      <p:pic>
        <p:nvPicPr>
          <p:cNvPr id="7" name="Picture 3"/>
          <p:cNvPicPr>
            <a:picLocks noChangeAspect="1" noChangeArrowheads="1"/>
          </p:cNvPicPr>
          <p:nvPr/>
        </p:nvPicPr>
        <p:blipFill>
          <a:blip r:embed="rId3" cstate="print"/>
          <a:srcRect/>
          <a:stretch>
            <a:fillRect/>
          </a:stretch>
        </p:blipFill>
        <p:spPr bwMode="auto">
          <a:xfrm>
            <a:off x="3762454" y="5661248"/>
            <a:ext cx="5327153" cy="648072"/>
          </a:xfrm>
          <a:prstGeom prst="rect">
            <a:avLst/>
          </a:prstGeom>
          <a:noFill/>
          <a:ln w="9525">
            <a:noFill/>
            <a:miter lim="800000"/>
            <a:headEnd/>
            <a:tailEnd/>
          </a:ln>
          <a:effectLst/>
        </p:spPr>
      </p:pic>
      <p:pic>
        <p:nvPicPr>
          <p:cNvPr id="8" name="Picture 4"/>
          <p:cNvPicPr>
            <a:picLocks noChangeAspect="1" noChangeArrowheads="1"/>
          </p:cNvPicPr>
          <p:nvPr/>
        </p:nvPicPr>
        <p:blipFill>
          <a:blip r:embed="rId4" cstate="print"/>
          <a:srcRect/>
          <a:stretch>
            <a:fillRect/>
          </a:stretch>
        </p:blipFill>
        <p:spPr bwMode="auto">
          <a:xfrm>
            <a:off x="4448314" y="2348880"/>
            <a:ext cx="4433152" cy="1536459"/>
          </a:xfrm>
          <a:prstGeom prst="rect">
            <a:avLst/>
          </a:prstGeom>
          <a:noFill/>
          <a:ln w="9525">
            <a:noFill/>
            <a:miter lim="800000"/>
            <a:headEnd/>
            <a:tailEnd/>
          </a:ln>
          <a:effectLst/>
        </p:spPr>
      </p:pic>
      <p:pic>
        <p:nvPicPr>
          <p:cNvPr id="9" name="Picture 2"/>
          <p:cNvPicPr>
            <a:picLocks noChangeAspect="1" noChangeArrowheads="1"/>
          </p:cNvPicPr>
          <p:nvPr/>
        </p:nvPicPr>
        <p:blipFill>
          <a:blip r:embed="rId5" cstate="print"/>
          <a:srcRect/>
          <a:stretch>
            <a:fillRect/>
          </a:stretch>
        </p:blipFill>
        <p:spPr bwMode="auto">
          <a:xfrm>
            <a:off x="4451646" y="4077072"/>
            <a:ext cx="4442159" cy="1532351"/>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0" name="灯片编号占位符 9"/>
          <p:cNvSpPr>
            <a:spLocks noGrp="1"/>
          </p:cNvSpPr>
          <p:nvPr>
            <p:ph type="sldNum" sz="quarter" idx="10"/>
          </p:nvPr>
        </p:nvSpPr>
        <p:spPr/>
        <p:txBody>
          <a:bodyPr/>
          <a:lstStyle/>
          <a:p>
            <a:pPr>
              <a:defRPr/>
            </a:pPr>
            <a:fld id="{17B7F836-6F9F-42A8-9450-B93EA774C316}" type="slidenum">
              <a:rPr lang="zh-CN" altLang="en-US" smtClean="0"/>
              <a:pPr>
                <a:defRPr/>
              </a:pPr>
              <a:t>47</a:t>
            </a:fld>
            <a:endParaRPr lang="en-US" altLang="zh-CN" dirty="0"/>
          </a:p>
        </p:txBody>
      </p:sp>
      <p:sp>
        <p:nvSpPr>
          <p:cNvPr id="15" name="流程图: 合并 1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07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网络层加密</a:t>
            </a:r>
            <a:endParaRPr lang="en-US" altLang="zh-CN" dirty="0" smtClean="0"/>
          </a:p>
          <a:p>
            <a:pPr lvl="1"/>
            <a:r>
              <a:rPr lang="zh-CN" altLang="en-US" dirty="0" smtClean="0"/>
              <a:t>用在帧中继或者</a:t>
            </a:r>
            <a:r>
              <a:rPr lang="en-US" altLang="zh-CN" dirty="0" smtClean="0"/>
              <a:t>ATM</a:t>
            </a:r>
            <a:r>
              <a:rPr lang="zh-CN" altLang="en-US" dirty="0" smtClean="0"/>
              <a:t>协议上</a:t>
            </a:r>
            <a:endParaRPr lang="en-US" altLang="zh-CN" dirty="0" smtClean="0"/>
          </a:p>
          <a:p>
            <a:pPr lvl="1"/>
            <a:r>
              <a:rPr lang="zh-CN" altLang="en-US" dirty="0" smtClean="0"/>
              <a:t>可识别并被保护的实体数与网络的末端系统数相对应，两端系统应公用一个密码系统，共享一个密钥</a:t>
            </a:r>
            <a:endParaRPr lang="en-US" altLang="zh-CN" dirty="0" smtClean="0"/>
          </a:p>
          <a:p>
            <a:pPr lvl="1"/>
            <a:r>
              <a:rPr lang="zh-CN" altLang="en-US" dirty="0" smtClean="0"/>
              <a:t>可以用带有加密功能的前端处理器（</a:t>
            </a:r>
            <a:r>
              <a:rPr lang="en-US" altLang="zh-CN" dirty="0" smtClean="0"/>
              <a:t>FEP</a:t>
            </a:r>
            <a:r>
              <a:rPr lang="zh-CN" altLang="en-US" dirty="0" smtClean="0"/>
              <a:t>）来实现</a:t>
            </a:r>
            <a:endParaRPr lang="en-US" altLang="zh-CN" dirty="0" smtClean="0"/>
          </a:p>
          <a:p>
            <a:pPr lvl="2"/>
            <a:r>
              <a:rPr lang="zh-CN" altLang="en-US" dirty="0" smtClean="0"/>
              <a:t>通常是末端系统的网卡</a:t>
            </a: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1619672" y="3863419"/>
            <a:ext cx="6172112" cy="2513922"/>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48</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27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密码系统的使用</a:t>
            </a:r>
            <a:endParaRPr lang="zh-CN" altLang="en-US" dirty="0"/>
          </a:p>
        </p:txBody>
      </p:sp>
      <p:sp>
        <p:nvSpPr>
          <p:cNvPr id="3" name="内容占位符 2"/>
          <p:cNvSpPr>
            <a:spLocks noGrp="1"/>
          </p:cNvSpPr>
          <p:nvPr>
            <p:ph idx="1"/>
          </p:nvPr>
        </p:nvSpPr>
        <p:spPr/>
        <p:txBody>
          <a:bodyPr/>
          <a:lstStyle/>
          <a:p>
            <a:pPr>
              <a:lnSpc>
                <a:spcPct val="80000"/>
              </a:lnSpc>
              <a:spcAft>
                <a:spcPts val="600"/>
              </a:spcAft>
            </a:pPr>
            <a:r>
              <a:rPr lang="zh-CN" altLang="en-US" dirty="0" smtClean="0"/>
              <a:t>加密算法的选择</a:t>
            </a:r>
            <a:endParaRPr lang="en-US" altLang="zh-CN" dirty="0" smtClean="0"/>
          </a:p>
          <a:p>
            <a:pPr lvl="1">
              <a:lnSpc>
                <a:spcPct val="80000"/>
              </a:lnSpc>
              <a:spcAft>
                <a:spcPts val="600"/>
              </a:spcAft>
            </a:pPr>
            <a:r>
              <a:rPr lang="zh-CN" altLang="en-US" dirty="0" smtClean="0"/>
              <a:t>公开发表的加密算法</a:t>
            </a:r>
            <a:endParaRPr lang="en-US" altLang="zh-CN" dirty="0" smtClean="0"/>
          </a:p>
          <a:p>
            <a:pPr lvl="1">
              <a:lnSpc>
                <a:spcPct val="80000"/>
              </a:lnSpc>
              <a:spcAft>
                <a:spcPts val="600"/>
              </a:spcAft>
            </a:pPr>
            <a:r>
              <a:rPr lang="zh-CN" altLang="en-US" dirty="0" smtClean="0"/>
              <a:t>政府指定的加密算法</a:t>
            </a:r>
            <a:endParaRPr lang="en-US" altLang="zh-CN" dirty="0" smtClean="0"/>
          </a:p>
          <a:p>
            <a:pPr lvl="1">
              <a:lnSpc>
                <a:spcPct val="80000"/>
              </a:lnSpc>
              <a:spcAft>
                <a:spcPts val="600"/>
              </a:spcAft>
            </a:pPr>
            <a:r>
              <a:rPr lang="zh-CN" altLang="en-US" dirty="0" smtClean="0"/>
              <a:t>著名厂家产品</a:t>
            </a:r>
            <a:endParaRPr lang="en-US" altLang="zh-CN" dirty="0" smtClean="0"/>
          </a:p>
          <a:p>
            <a:pPr lvl="1">
              <a:lnSpc>
                <a:spcPct val="80000"/>
              </a:lnSpc>
              <a:spcAft>
                <a:spcPts val="600"/>
              </a:spcAft>
            </a:pPr>
            <a:r>
              <a:rPr lang="zh-CN" altLang="en-US" dirty="0" smtClean="0"/>
              <a:t>专家推荐的加密算法</a:t>
            </a:r>
          </a:p>
          <a:p>
            <a:pPr>
              <a:lnSpc>
                <a:spcPct val="80000"/>
              </a:lnSpc>
              <a:spcAft>
                <a:spcPts val="600"/>
              </a:spcAft>
            </a:pPr>
            <a:r>
              <a:rPr lang="zh-CN" altLang="en-US" dirty="0" smtClean="0"/>
              <a:t>通信信道的加密</a:t>
            </a:r>
          </a:p>
          <a:p>
            <a:pPr lvl="1">
              <a:lnSpc>
                <a:spcPct val="80000"/>
              </a:lnSpc>
              <a:spcAft>
                <a:spcPts val="600"/>
              </a:spcAft>
            </a:pPr>
            <a:r>
              <a:rPr lang="zh-CN" altLang="en-US" dirty="0" smtClean="0"/>
              <a:t>链路加密－点到点加密</a:t>
            </a:r>
          </a:p>
          <a:p>
            <a:pPr lvl="1">
              <a:lnSpc>
                <a:spcPct val="80000"/>
              </a:lnSpc>
              <a:spcAft>
                <a:spcPts val="600"/>
              </a:spcAft>
            </a:pPr>
            <a:r>
              <a:rPr lang="zh-CN" altLang="en-US" dirty="0" smtClean="0"/>
              <a:t>高层连接加密－端到端加密</a:t>
            </a:r>
          </a:p>
          <a:p>
            <a:pPr>
              <a:lnSpc>
                <a:spcPct val="80000"/>
              </a:lnSpc>
              <a:spcAft>
                <a:spcPts val="600"/>
              </a:spcAft>
            </a:pPr>
            <a:r>
              <a:rPr lang="zh-CN" altLang="en-US" dirty="0" smtClean="0"/>
              <a:t>存储数据的加密</a:t>
            </a:r>
            <a:endParaRPr lang="en-US" altLang="zh-CN" dirty="0" smtClean="0"/>
          </a:p>
          <a:p>
            <a:pPr lvl="1">
              <a:lnSpc>
                <a:spcPct val="80000"/>
              </a:lnSpc>
              <a:spcAft>
                <a:spcPts val="600"/>
              </a:spcAft>
            </a:pPr>
            <a:r>
              <a:rPr lang="zh-CN" altLang="en-US" dirty="0" smtClean="0"/>
              <a:t>硬盘级加密</a:t>
            </a:r>
            <a:endParaRPr lang="en-US" altLang="zh-CN" dirty="0" smtClean="0"/>
          </a:p>
          <a:p>
            <a:pPr lvl="1">
              <a:lnSpc>
                <a:spcPct val="80000"/>
              </a:lnSpc>
              <a:spcAft>
                <a:spcPts val="600"/>
              </a:spcAft>
            </a:pPr>
            <a:r>
              <a:rPr lang="zh-CN" altLang="en-US" dirty="0" smtClean="0"/>
              <a:t>文件级加密</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49</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19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4944275.gif"/>
          <p:cNvPicPr>
            <a:picLocks noChangeAspect="1"/>
          </p:cNvPicPr>
          <p:nvPr/>
        </p:nvPicPr>
        <p:blipFill>
          <a:blip r:embed="rId2" cstate="print"/>
          <a:stretch>
            <a:fillRect/>
          </a:stretch>
        </p:blipFill>
        <p:spPr>
          <a:xfrm>
            <a:off x="5364088" y="1700808"/>
            <a:ext cx="2232248" cy="2232248"/>
          </a:xfrm>
          <a:prstGeom prst="rect">
            <a:avLst/>
          </a:prstGeom>
          <a:noFill/>
        </p:spPr>
      </p:pic>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7664" y="1988840"/>
            <a:ext cx="2393939" cy="1656184"/>
          </a:xfrm>
        </p:spPr>
      </p:pic>
      <p:sp>
        <p:nvSpPr>
          <p:cNvPr id="6" name="标题 5"/>
          <p:cNvSpPr>
            <a:spLocks noGrp="1"/>
          </p:cNvSpPr>
          <p:nvPr>
            <p:ph type="title"/>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pPr>
              <a:defRPr/>
            </a:pPr>
            <a:fld id="{FC6C3F5E-09DE-47CB-B45C-8870030737BE}" type="slidenum">
              <a:rPr lang="zh-CN" altLang="en-US" smtClean="0"/>
              <a:pPr>
                <a:defRPr/>
              </a:pPr>
              <a:t>5</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0" name="右箭头 9"/>
          <p:cNvSpPr/>
          <p:nvPr/>
        </p:nvSpPr>
        <p:spPr>
          <a:xfrm>
            <a:off x="3419872" y="2708920"/>
            <a:ext cx="1944216" cy="3600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右箭头 1"/>
          <p:cNvSpPr/>
          <p:nvPr/>
        </p:nvSpPr>
        <p:spPr>
          <a:xfrm>
            <a:off x="-5862" y="2708920"/>
            <a:ext cx="1769550" cy="3600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59632" y="3933056"/>
            <a:ext cx="2736304"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计算机单机，专人</a:t>
            </a:r>
            <a:r>
              <a:rPr lang="zh-CN" altLang="en-US" sz="2000" dirty="0" smtClean="0">
                <a:latin typeface="微软雅黑" panose="020B0503020204020204" pitchFamily="34" charset="-122"/>
                <a:ea typeface="微软雅黑" panose="020B0503020204020204" pitchFamily="34" charset="-122"/>
              </a:rPr>
              <a:t>操作</a:t>
            </a:r>
            <a:endParaRPr lang="zh-CN" altLang="en-US" sz="2000" dirty="0">
              <a:latin typeface="微软雅黑" panose="020B0503020204020204" pitchFamily="34" charset="-122"/>
              <a:ea typeface="微软雅黑" panose="020B0503020204020204" pitchFamily="34" charset="-122"/>
            </a:endParaRPr>
          </a:p>
        </p:txBody>
      </p:sp>
      <p:sp>
        <p:nvSpPr>
          <p:cNvPr id="15" name="矩形 14"/>
          <p:cNvSpPr/>
          <p:nvPr/>
        </p:nvSpPr>
        <p:spPr>
          <a:xfrm>
            <a:off x="4644008" y="3933056"/>
            <a:ext cx="4320480" cy="163121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网络</a:t>
            </a:r>
            <a:r>
              <a:rPr lang="zh-CN" altLang="en-US" sz="2000" dirty="0" smtClean="0">
                <a:latin typeface="微软雅黑" panose="020B0503020204020204" pitchFamily="34" charset="-122"/>
                <a:ea typeface="微软雅黑" panose="020B0503020204020204" pitchFamily="34" charset="-122"/>
              </a:rPr>
              <a:t>时代</a:t>
            </a:r>
            <a:endParaRPr lang="en-US" altLang="zh-CN" sz="2000" dirty="0" smtClean="0">
              <a:latin typeface="微软雅黑" panose="020B0503020204020204" pitchFamily="34" charset="-122"/>
              <a:ea typeface="微软雅黑" panose="020B0503020204020204" pitchFamily="34" charset="-122"/>
            </a:endParaRPr>
          </a:p>
          <a:p>
            <a:pPr marL="268288" indent="-268288">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需要</a:t>
            </a:r>
            <a:r>
              <a:rPr lang="zh-CN" altLang="en-US" sz="2000" b="1" dirty="0">
                <a:solidFill>
                  <a:srgbClr val="FF0000"/>
                </a:solidFill>
                <a:latin typeface="微软雅黑" panose="020B0503020204020204" pitchFamily="34" charset="-122"/>
                <a:ea typeface="微软雅黑" panose="020B0503020204020204" pitchFamily="34" charset="-122"/>
              </a:rPr>
              <a:t>自动工具</a:t>
            </a:r>
            <a:r>
              <a:rPr lang="zh-CN" altLang="en-US" sz="2000" dirty="0">
                <a:latin typeface="微软雅黑" panose="020B0503020204020204" pitchFamily="34" charset="-122"/>
                <a:ea typeface="微软雅黑" panose="020B0503020204020204" pitchFamily="34" charset="-122"/>
              </a:rPr>
              <a:t>来保护存储在计算机中的文件及其它</a:t>
            </a:r>
            <a:r>
              <a:rPr lang="zh-CN" altLang="en-US" sz="2000" dirty="0" smtClean="0">
                <a:latin typeface="微软雅黑" panose="020B0503020204020204" pitchFamily="34" charset="-122"/>
                <a:ea typeface="微软雅黑" panose="020B0503020204020204" pitchFamily="34" charset="-122"/>
              </a:rPr>
              <a:t>信息</a:t>
            </a:r>
            <a:endParaRPr lang="en-US" altLang="zh-CN" sz="2000" dirty="0" smtClean="0">
              <a:latin typeface="微软雅黑" panose="020B0503020204020204" pitchFamily="34" charset="-122"/>
              <a:ea typeface="微软雅黑" panose="020B0503020204020204" pitchFamily="34" charset="-122"/>
            </a:endParaRPr>
          </a:p>
          <a:p>
            <a:pPr marL="268288" indent="-268288">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需要</a:t>
            </a:r>
            <a:r>
              <a:rPr lang="zh-CN" altLang="en-US" sz="2000" b="1" dirty="0">
                <a:solidFill>
                  <a:srgbClr val="FF0000"/>
                </a:solidFill>
                <a:latin typeface="微软雅黑" panose="020B0503020204020204" pitchFamily="34" charset="-122"/>
                <a:ea typeface="微软雅黑" panose="020B0503020204020204" pitchFamily="34" charset="-122"/>
              </a:rPr>
              <a:t>可靠措施</a:t>
            </a:r>
            <a:r>
              <a:rPr lang="zh-CN" altLang="en-US" sz="2000" dirty="0">
                <a:latin typeface="微软雅黑" panose="020B0503020204020204" pitchFamily="34" charset="-122"/>
                <a:ea typeface="微软雅黑" panose="020B0503020204020204" pitchFamily="34" charset="-122"/>
              </a:rPr>
              <a:t>来保护网络和通信链接中的数据传输</a:t>
            </a:r>
          </a:p>
        </p:txBody>
      </p:sp>
      <p:pic>
        <p:nvPicPr>
          <p:cNvPr id="17" name="Picture 4"/>
          <p:cNvPicPr>
            <a:picLocks noChangeAspect="1" noChangeArrowheads="1"/>
          </p:cNvPicPr>
          <p:nvPr/>
        </p:nvPicPr>
        <p:blipFill>
          <a:blip r:embed="rId4" cstate="print">
            <a:duotone>
              <a:schemeClr val="accent6">
                <a:shade val="45000"/>
                <a:satMod val="135000"/>
              </a:schemeClr>
              <a:prstClr val="white"/>
            </a:duotone>
          </a:blip>
          <a:srcRect/>
          <a:stretch>
            <a:fillRect/>
          </a:stretch>
        </p:blipFill>
        <p:spPr bwMode="auto">
          <a:xfrm>
            <a:off x="1907704" y="4653136"/>
            <a:ext cx="1352923" cy="1222338"/>
          </a:xfrm>
          <a:prstGeom prst="rect">
            <a:avLst/>
          </a:prstGeom>
          <a:noFill/>
          <a:ln w="9525">
            <a:noFill/>
            <a:miter lim="800000"/>
            <a:headEnd/>
            <a:tailEnd/>
          </a:ln>
        </p:spPr>
      </p:pic>
      <p:sp>
        <p:nvSpPr>
          <p:cNvPr id="22" name="内容占位符 7"/>
          <p:cNvSpPr txBox="1">
            <a:spLocks/>
          </p:cNvSpPr>
          <p:nvPr/>
        </p:nvSpPr>
        <p:spPr bwMode="auto">
          <a:xfrm>
            <a:off x="457200" y="1295400"/>
            <a:ext cx="7643192" cy="621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sz="1800">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sz="1800">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zh-CN" altLang="en-US" kern="0" dirty="0" smtClean="0">
                <a:latin typeface="微软雅黑" panose="020B0503020204020204" pitchFamily="34" charset="-122"/>
                <a:ea typeface="微软雅黑" panose="020B0503020204020204" pitchFamily="34" charset="-122"/>
              </a:rPr>
              <a:t>随着信息的发展，越来越复杂</a:t>
            </a:r>
            <a:endParaRPr lang="en-US" altLang="zh-CN" kern="0" dirty="0" smtClean="0">
              <a:latin typeface="微软雅黑" panose="020B0503020204020204" pitchFamily="34" charset="-122"/>
              <a:ea typeface="微软雅黑" panose="020B0503020204020204" pitchFamily="34" charset="-122"/>
            </a:endParaRPr>
          </a:p>
        </p:txBody>
      </p:sp>
      <p:sp>
        <p:nvSpPr>
          <p:cNvPr id="8" name="矩形 7"/>
          <p:cNvSpPr/>
          <p:nvPr/>
        </p:nvSpPr>
        <p:spPr>
          <a:xfrm>
            <a:off x="4572000" y="5517232"/>
            <a:ext cx="3744416" cy="923330"/>
          </a:xfrm>
          <a:prstGeom prst="rect">
            <a:avLst/>
          </a:prstGeom>
        </p:spPr>
        <p:txBody>
          <a:bodyPr wrap="square">
            <a:spAutoFit/>
          </a:bodyPr>
          <a:lstStyle/>
          <a:p>
            <a:r>
              <a:rPr lang="zh-CN" altLang="en-US" dirty="0">
                <a:solidFill>
                  <a:schemeClr val="tx2"/>
                </a:solidFill>
                <a:latin typeface="微软雅黑" panose="020B0503020204020204" pitchFamily="34" charset="-122"/>
                <a:ea typeface="微软雅黑" panose="020B0503020204020204" pitchFamily="34" charset="-122"/>
              </a:rPr>
              <a:t>计算机安全</a:t>
            </a:r>
            <a:r>
              <a:rPr lang="zh-CN" altLang="en-US" dirty="0" smtClean="0">
                <a:latin typeface="微软雅黑" panose="020B0503020204020204" pitchFamily="34" charset="-122"/>
                <a:ea typeface="微软雅黑" panose="020B0503020204020204" pitchFamily="34" charset="-122"/>
              </a:rPr>
              <a:t>：单机</a:t>
            </a:r>
            <a:r>
              <a:rPr lang="zh-CN" altLang="en-US" dirty="0">
                <a:latin typeface="微软雅黑" panose="020B0503020204020204" pitchFamily="34" charset="-122"/>
                <a:ea typeface="微软雅黑" panose="020B0503020204020204" pitchFamily="34" charset="-122"/>
              </a:rPr>
              <a:t>数据安全</a:t>
            </a:r>
          </a:p>
          <a:p>
            <a:r>
              <a:rPr lang="zh-CN" altLang="en-US" dirty="0">
                <a:solidFill>
                  <a:schemeClr val="tx2"/>
                </a:solidFill>
                <a:latin typeface="微软雅黑" panose="020B0503020204020204" pitchFamily="34" charset="-122"/>
                <a:ea typeface="微软雅黑" panose="020B0503020204020204" pitchFamily="34" charset="-122"/>
              </a:rPr>
              <a:t>网络安全</a:t>
            </a:r>
            <a:r>
              <a:rPr lang="zh-CN" altLang="en-US" dirty="0" smtClean="0">
                <a:latin typeface="微软雅黑" panose="020B0503020204020204" pitchFamily="34" charset="-122"/>
                <a:ea typeface="微软雅黑" panose="020B0503020204020204" pitchFamily="34" charset="-122"/>
              </a:rPr>
              <a:t>：传输</a:t>
            </a:r>
            <a:r>
              <a:rPr lang="zh-CN" altLang="en-US" dirty="0">
                <a:latin typeface="微软雅黑" panose="020B0503020204020204" pitchFamily="34" charset="-122"/>
                <a:ea typeface="微软雅黑" panose="020B0503020204020204" pitchFamily="34" charset="-122"/>
              </a:rPr>
              <a:t>过程中的数据安全</a:t>
            </a:r>
          </a:p>
          <a:p>
            <a:r>
              <a:rPr lang="zh-CN" altLang="en-US" dirty="0">
                <a:solidFill>
                  <a:schemeClr val="tx2"/>
                </a:solidFill>
                <a:latin typeface="微软雅黑" panose="020B0503020204020204" pitchFamily="34" charset="-122"/>
                <a:ea typeface="微软雅黑" panose="020B0503020204020204" pitchFamily="34" charset="-122"/>
              </a:rPr>
              <a:t>互联网安全</a:t>
            </a:r>
            <a:r>
              <a:rPr lang="zh-CN" altLang="en-US" dirty="0" smtClean="0">
                <a:latin typeface="微软雅黑" panose="020B0503020204020204" pitchFamily="34" charset="-122"/>
                <a:ea typeface="微软雅黑" panose="020B0503020204020204" pitchFamily="34" charset="-122"/>
              </a:rPr>
              <a:t>：全</a:t>
            </a:r>
            <a:r>
              <a:rPr lang="zh-CN" altLang="en-US" dirty="0">
                <a:latin typeface="微软雅黑" panose="020B0503020204020204" pitchFamily="34" charset="-122"/>
                <a:ea typeface="微软雅黑" panose="020B0503020204020204" pitchFamily="34" charset="-122"/>
              </a:rPr>
              <a:t>网络上的</a:t>
            </a:r>
            <a:r>
              <a:rPr lang="zh-CN" altLang="en-US" dirty="0" smtClean="0">
                <a:latin typeface="微软雅黑" panose="020B0503020204020204" pitchFamily="34" charset="-122"/>
                <a:ea typeface="微软雅黑" panose="020B0503020204020204" pitchFamily="34" charset="-122"/>
              </a:rPr>
              <a:t>数据安全</a:t>
            </a:r>
            <a:endParaRPr lang="zh-CN" altLang="en-US" dirty="0">
              <a:latin typeface="微软雅黑" panose="020B0503020204020204" pitchFamily="34" charset="-122"/>
              <a:ea typeface="微软雅黑" panose="020B0503020204020204" pitchFamily="34" charset="-122"/>
            </a:endParaRPr>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067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1000"/>
                                        <p:tgtEl>
                                          <p:spTgt spid="1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1" grpId="0"/>
      <p:bldP spid="15" grpId="0"/>
      <p:bldP spid="8"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二、密钥管理概念</a:t>
            </a:r>
            <a:endParaRPr lang="zh-CN" altLang="en-US" dirty="0"/>
          </a:p>
        </p:txBody>
      </p:sp>
      <p:sp>
        <p:nvSpPr>
          <p:cNvPr id="3" name="内容占位符 2"/>
          <p:cNvSpPr>
            <a:spLocks noGrp="1"/>
          </p:cNvSpPr>
          <p:nvPr>
            <p:ph idx="1"/>
          </p:nvPr>
        </p:nvSpPr>
        <p:spPr/>
        <p:txBody>
          <a:bodyPr>
            <a:normAutofit/>
          </a:bodyPr>
          <a:lstStyle/>
          <a:p>
            <a:pPr>
              <a:lnSpc>
                <a:spcPct val="110000"/>
              </a:lnSpc>
            </a:pPr>
            <a:r>
              <a:rPr lang="zh-CN" altLang="en-US" dirty="0" smtClean="0"/>
              <a:t>密钥管理原则：</a:t>
            </a:r>
          </a:p>
          <a:p>
            <a:pPr lvl="1">
              <a:lnSpc>
                <a:spcPct val="110000"/>
              </a:lnSpc>
            </a:pPr>
            <a:r>
              <a:rPr lang="zh-CN" altLang="en-US" dirty="0" smtClean="0"/>
              <a:t>密钥难以窃取</a:t>
            </a:r>
          </a:p>
          <a:p>
            <a:pPr lvl="1">
              <a:lnSpc>
                <a:spcPct val="110000"/>
              </a:lnSpc>
            </a:pPr>
            <a:r>
              <a:rPr lang="zh-CN" altLang="en-US" dirty="0" smtClean="0"/>
              <a:t>在一定条件下即使窃得密钥也无用</a:t>
            </a:r>
            <a:endParaRPr lang="en-US" altLang="zh-CN" dirty="0" smtClean="0"/>
          </a:p>
          <a:p>
            <a:pPr lvl="2">
              <a:lnSpc>
                <a:spcPct val="110000"/>
              </a:lnSpc>
            </a:pPr>
            <a:r>
              <a:rPr lang="zh-CN" altLang="en-US" dirty="0" smtClean="0"/>
              <a:t>超过使用时间和范围限制</a:t>
            </a:r>
          </a:p>
          <a:p>
            <a:pPr lvl="1">
              <a:lnSpc>
                <a:spcPct val="110000"/>
              </a:lnSpc>
            </a:pPr>
            <a:r>
              <a:rPr lang="zh-CN" altLang="en-US" dirty="0" smtClean="0"/>
              <a:t>密钥分配和更新对用户透明</a:t>
            </a:r>
            <a:endParaRPr lang="en-US" altLang="zh-CN" dirty="0" smtClean="0"/>
          </a:p>
          <a:p>
            <a:pPr>
              <a:lnSpc>
                <a:spcPct val="110000"/>
              </a:lnSpc>
            </a:pPr>
            <a:endParaRPr lang="en-US" altLang="zh-CN" dirty="0" smtClean="0"/>
          </a:p>
          <a:p>
            <a:pPr>
              <a:lnSpc>
                <a:spcPct val="110000"/>
              </a:lnSpc>
            </a:pPr>
            <a:r>
              <a:rPr lang="zh-CN" altLang="en-US" dirty="0" smtClean="0"/>
              <a:t>密钥管理内容：</a:t>
            </a:r>
            <a:endParaRPr lang="en-US" altLang="zh-CN" dirty="0" smtClean="0"/>
          </a:p>
          <a:p>
            <a:pPr lvl="1"/>
            <a:r>
              <a:rPr lang="zh-CN" altLang="en-US" dirty="0" smtClean="0"/>
              <a:t>产生密钥、非线性密钥空间、传输密钥、验证密钥、使用密钥、更新密钥、备份密钥、泄漏密钥处理、密钥有效期、销毁密钥、密钥证书、</a:t>
            </a:r>
            <a:r>
              <a:rPr lang="en-US" altLang="zh-CN" dirty="0" smtClean="0"/>
              <a:t>……</a:t>
            </a:r>
            <a:endParaRPr lang="zh-CN" altLang="en-US"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50</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668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密钥的层次化管理结构</a:t>
            </a:r>
            <a:endParaRPr lang="zh-CN" altLang="en-US" dirty="0"/>
          </a:p>
        </p:txBody>
      </p:sp>
      <p:sp>
        <p:nvSpPr>
          <p:cNvPr id="3" name="内容占位符 2"/>
          <p:cNvSpPr>
            <a:spLocks noGrp="1"/>
          </p:cNvSpPr>
          <p:nvPr>
            <p:ph idx="1"/>
          </p:nvPr>
        </p:nvSpPr>
        <p:spPr>
          <a:xfrm>
            <a:off x="323528" y="1268760"/>
            <a:ext cx="5328592" cy="5184576"/>
          </a:xfrm>
        </p:spPr>
        <p:txBody>
          <a:bodyPr>
            <a:noAutofit/>
          </a:bodyPr>
          <a:lstStyle/>
          <a:p>
            <a:pPr>
              <a:lnSpc>
                <a:spcPct val="110000"/>
              </a:lnSpc>
            </a:pPr>
            <a:r>
              <a:rPr lang="zh-CN" altLang="en-US" sz="2400" dirty="0" smtClean="0"/>
              <a:t>会话密钥</a:t>
            </a:r>
            <a:r>
              <a:rPr lang="en-US" altLang="zh-CN" sz="2400" dirty="0" smtClean="0"/>
              <a:t>(</a:t>
            </a:r>
            <a:r>
              <a:rPr lang="zh-CN" altLang="en-US" sz="2400" dirty="0"/>
              <a:t>工作</a:t>
            </a:r>
            <a:r>
              <a:rPr lang="zh-CN" altLang="en-US" sz="2400" dirty="0" smtClean="0"/>
              <a:t>密钥 </a:t>
            </a:r>
            <a:r>
              <a:rPr lang="en-US" altLang="zh-CN" sz="2400" dirty="0"/>
              <a:t>session key)</a:t>
            </a:r>
          </a:p>
          <a:p>
            <a:pPr lvl="1">
              <a:lnSpc>
                <a:spcPct val="110000"/>
              </a:lnSpc>
            </a:pPr>
            <a:r>
              <a:rPr lang="zh-CN" altLang="en-US" sz="2000" dirty="0"/>
              <a:t>重复使用同一密钥容易导致泄漏，应该经常更换；</a:t>
            </a:r>
          </a:p>
          <a:p>
            <a:pPr lvl="1">
              <a:lnSpc>
                <a:spcPct val="110000"/>
              </a:lnSpc>
            </a:pPr>
            <a:r>
              <a:rPr lang="zh-CN" altLang="en-US" sz="2000" dirty="0"/>
              <a:t>使用相同密钥，可能存在重播攻击；</a:t>
            </a:r>
          </a:p>
          <a:p>
            <a:pPr lvl="1">
              <a:lnSpc>
                <a:spcPct val="110000"/>
              </a:lnSpc>
            </a:pPr>
            <a:r>
              <a:rPr lang="zh-CN" altLang="en-US" sz="2000" dirty="0"/>
              <a:t>密钥丢失，仅影响本次会话；</a:t>
            </a:r>
          </a:p>
          <a:p>
            <a:pPr lvl="1">
              <a:lnSpc>
                <a:spcPct val="110000"/>
              </a:lnSpc>
            </a:pPr>
            <a:r>
              <a:rPr lang="zh-CN" altLang="en-US" sz="2000" dirty="0"/>
              <a:t>更换密钥，防止对方以后窃取信息。</a:t>
            </a:r>
          </a:p>
          <a:p>
            <a:pPr>
              <a:lnSpc>
                <a:spcPct val="110000"/>
              </a:lnSpc>
            </a:pPr>
            <a:endParaRPr lang="en-US" altLang="zh-CN" sz="2400" dirty="0" smtClean="0"/>
          </a:p>
          <a:p>
            <a:pPr>
              <a:lnSpc>
                <a:spcPct val="110000"/>
              </a:lnSpc>
            </a:pPr>
            <a:r>
              <a:rPr lang="zh-CN" altLang="en-US" sz="2400" dirty="0" smtClean="0"/>
              <a:t>主密钥</a:t>
            </a:r>
          </a:p>
          <a:p>
            <a:pPr lvl="1">
              <a:lnSpc>
                <a:spcPct val="110000"/>
              </a:lnSpc>
            </a:pPr>
            <a:r>
              <a:rPr lang="zh-CN" altLang="en-US" sz="2000" dirty="0" smtClean="0"/>
              <a:t>主密钥，构成密钥管理系统之核心</a:t>
            </a:r>
            <a:endParaRPr lang="en-US" altLang="zh-CN" sz="2000" dirty="0" smtClean="0"/>
          </a:p>
          <a:p>
            <a:pPr lvl="1">
              <a:lnSpc>
                <a:spcPct val="110000"/>
              </a:lnSpc>
            </a:pPr>
            <a:r>
              <a:rPr lang="zh-CN" altLang="en-US" sz="2000" dirty="0" smtClean="0"/>
              <a:t>会话密钥按照某种密钥协议来生成，受主密钥保护</a:t>
            </a:r>
            <a:endParaRPr lang="en-US" altLang="zh-CN" sz="2000" dirty="0" smtClean="0"/>
          </a:p>
        </p:txBody>
      </p:sp>
      <p:pic>
        <p:nvPicPr>
          <p:cNvPr id="6" name="Picture 2"/>
          <p:cNvPicPr>
            <a:picLocks noChangeAspect="1" noChangeArrowheads="1"/>
          </p:cNvPicPr>
          <p:nvPr/>
        </p:nvPicPr>
        <p:blipFill>
          <a:blip r:embed="rId2" cstate="print"/>
          <a:srcRect/>
          <a:stretch>
            <a:fillRect/>
          </a:stretch>
        </p:blipFill>
        <p:spPr bwMode="auto">
          <a:xfrm>
            <a:off x="5868144" y="1586300"/>
            <a:ext cx="3186314" cy="3744415"/>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51</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437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a:t>
            </a:r>
            <a:r>
              <a:rPr lang="zh-CN" altLang="en-US" dirty="0" smtClean="0"/>
              <a:t>、产生密钥</a:t>
            </a:r>
            <a:endParaRPr lang="zh-CN" altLang="en-US" dirty="0"/>
          </a:p>
        </p:txBody>
      </p:sp>
      <p:sp>
        <p:nvSpPr>
          <p:cNvPr id="3" name="内容占位符 2"/>
          <p:cNvSpPr>
            <a:spLocks noGrp="1"/>
          </p:cNvSpPr>
          <p:nvPr>
            <p:ph idx="1"/>
          </p:nvPr>
        </p:nvSpPr>
        <p:spPr/>
        <p:txBody>
          <a:bodyPr/>
          <a:lstStyle/>
          <a:p>
            <a:r>
              <a:rPr lang="zh-CN" altLang="en-US" dirty="0" smtClean="0"/>
              <a:t>密钥长度应当足够</a:t>
            </a:r>
            <a:endParaRPr lang="en-US" altLang="zh-CN" dirty="0" smtClean="0"/>
          </a:p>
          <a:p>
            <a:endParaRPr lang="en-US" altLang="zh-CN" dirty="0" smtClean="0"/>
          </a:p>
          <a:p>
            <a:r>
              <a:rPr lang="zh-CN" altLang="en-US" dirty="0" smtClean="0"/>
              <a:t>密钥生成算法要足够安全</a:t>
            </a:r>
            <a:endParaRPr lang="en-US" altLang="zh-CN" dirty="0" smtClean="0"/>
          </a:p>
          <a:p>
            <a:pPr lvl="1"/>
            <a:r>
              <a:rPr lang="zh-CN" altLang="en-US" dirty="0" smtClean="0"/>
              <a:t>密钥生成算法的安全性不应低于密码算法的安全性</a:t>
            </a:r>
            <a:endParaRPr lang="en-US" altLang="zh-CN" dirty="0" smtClean="0"/>
          </a:p>
          <a:p>
            <a:pPr lvl="1"/>
            <a:endParaRPr lang="en-US" altLang="zh-CN" dirty="0" smtClean="0"/>
          </a:p>
          <a:p>
            <a:r>
              <a:rPr lang="zh-CN" altLang="en-US" dirty="0" smtClean="0"/>
              <a:t>避免选择弱密钥</a:t>
            </a:r>
            <a:r>
              <a:rPr lang="en-US" altLang="zh-CN" dirty="0" smtClean="0"/>
              <a:t>——</a:t>
            </a:r>
            <a:r>
              <a:rPr lang="zh-CN" altLang="en-US" dirty="0" smtClean="0"/>
              <a:t>字典攻击</a:t>
            </a:r>
            <a:endParaRPr lang="en-US" altLang="zh-CN" dirty="0" smtClean="0"/>
          </a:p>
          <a:p>
            <a:pPr lvl="1"/>
            <a:r>
              <a:rPr lang="zh-CN" altLang="en-US" dirty="0" smtClean="0"/>
              <a:t>便于记忆的，往往是便于攻击的</a:t>
            </a:r>
            <a:endParaRPr lang="en-US" altLang="zh-CN" dirty="0" smtClean="0"/>
          </a:p>
          <a:p>
            <a:pPr lvl="1"/>
            <a:endParaRPr lang="en-US" altLang="zh-CN" dirty="0" smtClean="0"/>
          </a:p>
          <a:p>
            <a:r>
              <a:rPr lang="zh-CN" altLang="en-US" dirty="0" smtClean="0"/>
              <a:t>使用长密钥</a:t>
            </a:r>
            <a:r>
              <a:rPr lang="en-US" altLang="zh-CN" dirty="0" smtClean="0"/>
              <a:t>——HASH——</a:t>
            </a:r>
            <a:r>
              <a:rPr lang="zh-CN" altLang="en-US" dirty="0" smtClean="0"/>
              <a:t>实际密钥</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52</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462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a:t>
            </a:r>
            <a:r>
              <a:rPr lang="zh-CN" altLang="en-US" dirty="0" smtClean="0"/>
              <a:t>、非线性密钥空间</a:t>
            </a:r>
            <a:endParaRPr lang="zh-CN" altLang="en-US" dirty="0"/>
          </a:p>
        </p:txBody>
      </p:sp>
      <p:sp>
        <p:nvSpPr>
          <p:cNvPr id="3" name="内容占位符 2"/>
          <p:cNvSpPr>
            <a:spLocks noGrp="1"/>
          </p:cNvSpPr>
          <p:nvPr>
            <p:ph idx="1"/>
          </p:nvPr>
        </p:nvSpPr>
        <p:spPr/>
        <p:txBody>
          <a:bodyPr>
            <a:noAutofit/>
          </a:bodyPr>
          <a:lstStyle/>
          <a:p>
            <a:r>
              <a:rPr lang="zh-CN" altLang="en-US" dirty="0" smtClean="0"/>
              <a:t>如何防止我方密码设备（算法没有公开）被敌方利用？</a:t>
            </a:r>
            <a:endParaRPr lang="en-US" altLang="zh-CN" dirty="0" smtClean="0"/>
          </a:p>
          <a:p>
            <a:pPr lvl="1"/>
            <a:endParaRPr lang="en-US" altLang="zh-CN" dirty="0" smtClean="0"/>
          </a:p>
          <a:p>
            <a:r>
              <a:rPr lang="zh-CN" altLang="en-US" dirty="0" smtClean="0"/>
              <a:t>方法：让敌人不敢用这些设备“保护”他们的秘密</a:t>
            </a:r>
            <a:endParaRPr lang="en-US" altLang="zh-CN" dirty="0" smtClean="0"/>
          </a:p>
          <a:p>
            <a:pPr lvl="1"/>
            <a:r>
              <a:rPr lang="zh-CN" altLang="en-US" dirty="0" smtClean="0"/>
              <a:t>算法中要求使用有特殊形式的密钥</a:t>
            </a:r>
            <a:endParaRPr lang="en-US" altLang="zh-CN" dirty="0" smtClean="0"/>
          </a:p>
          <a:p>
            <a:pPr lvl="1"/>
            <a:r>
              <a:rPr lang="zh-CN" altLang="en-US" dirty="0" smtClean="0"/>
              <a:t>否则用弱算法执行加密</a:t>
            </a:r>
            <a:endParaRPr lang="en-US" altLang="zh-CN" dirty="0" smtClean="0"/>
          </a:p>
          <a:p>
            <a:pPr lvl="1"/>
            <a:r>
              <a:rPr lang="zh-CN" altLang="en-US" dirty="0" smtClean="0"/>
              <a:t>即所有密钥的安全强度不同！</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53</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92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95400"/>
            <a:ext cx="8363272" cy="5029200"/>
          </a:xfrm>
        </p:spPr>
        <p:txBody>
          <a:bodyPr/>
          <a:lstStyle/>
          <a:p>
            <a:r>
              <a:rPr lang="zh-CN" altLang="en-US" dirty="0" smtClean="0"/>
              <a:t>一种实现方法：</a:t>
            </a:r>
            <a:endParaRPr lang="en-US" altLang="zh-CN" dirty="0"/>
          </a:p>
          <a:p>
            <a:endParaRPr lang="en-US" altLang="zh-CN" dirty="0"/>
          </a:p>
          <a:p>
            <a:pPr lvl="1"/>
            <a:r>
              <a:rPr lang="zh-CN" altLang="en-US" dirty="0" smtClean="0"/>
              <a:t>密钥</a:t>
            </a:r>
            <a:r>
              <a:rPr lang="zh-CN" altLang="en-US" dirty="0"/>
              <a:t>分为两部分，前一部分是密钥本身，后一部分是用该密钥加密的某个固定字符串。</a:t>
            </a:r>
            <a:endParaRPr lang="en-US" altLang="zh-CN" dirty="0"/>
          </a:p>
          <a:p>
            <a:pPr lvl="1"/>
            <a:r>
              <a:rPr lang="zh-CN" altLang="en-US" dirty="0"/>
              <a:t>设备执行时，先用前面的密钥解密后面的字符串，若解密结果与固定字符串相同，则正常工作；否则就用一个弱加密算法</a:t>
            </a:r>
            <a:endParaRPr lang="en-US" altLang="zh-CN" dirty="0"/>
          </a:p>
          <a:p>
            <a:pPr lvl="1"/>
            <a:r>
              <a:rPr lang="zh-CN" altLang="en-US" dirty="0"/>
              <a:t>若前部分密钥</a:t>
            </a:r>
            <a:r>
              <a:rPr lang="en-US" altLang="zh-CN" dirty="0"/>
              <a:t>128</a:t>
            </a:r>
            <a:r>
              <a:rPr lang="zh-CN" altLang="en-US" dirty="0"/>
              <a:t>位，字符串</a:t>
            </a:r>
            <a:r>
              <a:rPr lang="en-US" altLang="zh-CN" dirty="0"/>
              <a:t>64</a:t>
            </a:r>
            <a:r>
              <a:rPr lang="zh-CN" altLang="en-US" dirty="0"/>
              <a:t>位，则密钥总长度</a:t>
            </a:r>
            <a:r>
              <a:rPr lang="en-US" altLang="zh-CN" dirty="0"/>
              <a:t>192</a:t>
            </a:r>
            <a:r>
              <a:rPr lang="zh-CN" altLang="en-US" dirty="0" smtClean="0"/>
              <a:t>位</a:t>
            </a:r>
            <a:endParaRPr lang="en-US" altLang="zh-CN" dirty="0"/>
          </a:p>
          <a:p>
            <a:pPr lvl="2"/>
            <a:r>
              <a:rPr lang="zh-CN" altLang="en-US" dirty="0"/>
              <a:t>有效密钥共</a:t>
            </a:r>
            <a:r>
              <a:rPr lang="en-US" altLang="zh-CN" dirty="0"/>
              <a:t>2</a:t>
            </a:r>
            <a:r>
              <a:rPr lang="en-US" altLang="zh-CN" baseline="30000" dirty="0"/>
              <a:t>128</a:t>
            </a:r>
            <a:r>
              <a:rPr lang="zh-CN" altLang="en-US" dirty="0"/>
              <a:t>个，敌方从</a:t>
            </a:r>
            <a:r>
              <a:rPr lang="en-US" altLang="zh-CN" dirty="0"/>
              <a:t>2</a:t>
            </a:r>
            <a:r>
              <a:rPr lang="en-US" altLang="zh-CN" baseline="30000" dirty="0"/>
              <a:t>192</a:t>
            </a:r>
            <a:r>
              <a:rPr lang="zh-CN" altLang="en-US" dirty="0"/>
              <a:t>个密钥中随机选择一个，选中好密钥的机会为</a:t>
            </a:r>
            <a:r>
              <a:rPr lang="en-US" altLang="zh-CN" dirty="0"/>
              <a:t>2</a:t>
            </a:r>
            <a:r>
              <a:rPr lang="en-US" altLang="zh-CN" baseline="30000" dirty="0"/>
              <a:t>-64</a:t>
            </a:r>
            <a:r>
              <a:rPr lang="zh-CN" altLang="en-US" dirty="0"/>
              <a:t>。</a:t>
            </a:r>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667738410"/>
              </p:ext>
            </p:extLst>
          </p:nvPr>
        </p:nvGraphicFramePr>
        <p:xfrm>
          <a:off x="1691680" y="1844824"/>
          <a:ext cx="6096000" cy="396240"/>
        </p:xfrm>
        <a:graphic>
          <a:graphicData uri="http://schemas.openxmlformats.org/drawingml/2006/table">
            <a:tbl>
              <a:tblPr>
                <a:tableStyleId>{BC89EF96-8CEA-46FF-86C4-4CE0E7609802}</a:tableStyleId>
              </a:tblPr>
              <a:tblGrid>
                <a:gridCol w="4032448"/>
                <a:gridCol w="2063552"/>
              </a:tblGrid>
              <a:tr h="370840">
                <a:tc>
                  <a:txBody>
                    <a:bodyPr/>
                    <a:lstStyle/>
                    <a:p>
                      <a:pPr algn="ctr"/>
                      <a:r>
                        <a:rPr lang="zh-CN" altLang="en-US" sz="2000" dirty="0" smtClean="0">
                          <a:latin typeface="楷体" pitchFamily="49" charset="-122"/>
                          <a:ea typeface="楷体" pitchFamily="49" charset="-122"/>
                        </a:rPr>
                        <a:t>密钥本身</a:t>
                      </a:r>
                      <a:endParaRPr lang="zh-CN" altLang="en-US" sz="2000" dirty="0">
                        <a:latin typeface="楷体" pitchFamily="49" charset="-122"/>
                        <a:ea typeface="楷体" pitchFamily="49" charset="-122"/>
                      </a:endParaRPr>
                    </a:p>
                  </a:txBody>
                  <a:tcPr/>
                </a:tc>
                <a:tc>
                  <a:txBody>
                    <a:bodyPr/>
                    <a:lstStyle/>
                    <a:p>
                      <a:pPr algn="ctr"/>
                      <a:r>
                        <a:rPr lang="zh-CN" altLang="en-US" sz="2000" dirty="0" smtClean="0">
                          <a:latin typeface="楷体" pitchFamily="49" charset="-122"/>
                          <a:ea typeface="楷体" pitchFamily="49" charset="-122"/>
                        </a:rPr>
                        <a:t>识别串</a:t>
                      </a:r>
                      <a:endParaRPr lang="zh-CN" altLang="en-US" sz="2000" dirty="0">
                        <a:latin typeface="楷体" pitchFamily="49" charset="-122"/>
                        <a:ea typeface="楷体" pitchFamily="49" charset="-122"/>
                      </a:endParaRPr>
                    </a:p>
                  </a:txBody>
                  <a:tcPr>
                    <a:solidFill>
                      <a:schemeClr val="accent5">
                        <a:lumMod val="20000"/>
                        <a:lumOff val="80000"/>
                      </a:schemeClr>
                    </a:solidFill>
                  </a:tcPr>
                </a:tc>
              </a:tr>
            </a:tbl>
          </a:graphicData>
        </a:graphic>
      </p:graphicFrame>
      <p:sp>
        <p:nvSpPr>
          <p:cNvPr id="7" name="页脚占位符 6"/>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54</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571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3</a:t>
            </a:r>
            <a:r>
              <a:rPr lang="zh-CN" altLang="en-US" dirty="0" smtClean="0"/>
              <a:t>、验证密钥</a:t>
            </a:r>
            <a:endParaRPr lang="zh-CN" altLang="en-US" dirty="0"/>
          </a:p>
        </p:txBody>
      </p:sp>
      <p:sp>
        <p:nvSpPr>
          <p:cNvPr id="3" name="内容占位符 2"/>
          <p:cNvSpPr>
            <a:spLocks noGrp="1"/>
          </p:cNvSpPr>
          <p:nvPr>
            <p:ph idx="1"/>
          </p:nvPr>
        </p:nvSpPr>
        <p:spPr/>
        <p:txBody>
          <a:bodyPr>
            <a:noAutofit/>
          </a:bodyPr>
          <a:lstStyle/>
          <a:p>
            <a:r>
              <a:rPr lang="en-US" altLang="zh-CN" dirty="0" smtClean="0"/>
              <a:t>Bob</a:t>
            </a:r>
            <a:r>
              <a:rPr lang="zh-CN" altLang="en-US" dirty="0" smtClean="0"/>
              <a:t>收到</a:t>
            </a:r>
            <a:r>
              <a:rPr lang="en-US" altLang="zh-CN" dirty="0" smtClean="0"/>
              <a:t>Alice</a:t>
            </a:r>
            <a:r>
              <a:rPr lang="zh-CN" altLang="en-US" dirty="0" smtClean="0"/>
              <a:t>的密钥时，如何确认它来自</a:t>
            </a:r>
            <a:r>
              <a:rPr lang="en-US" altLang="zh-CN" dirty="0" smtClean="0"/>
              <a:t>Alice</a:t>
            </a:r>
            <a:r>
              <a:rPr lang="zh-CN" altLang="en-US" dirty="0" smtClean="0"/>
              <a:t>？</a:t>
            </a:r>
            <a:endParaRPr lang="en-US" altLang="zh-CN" dirty="0" smtClean="0"/>
          </a:p>
          <a:p>
            <a:pPr lvl="1"/>
            <a:r>
              <a:rPr lang="en-US" altLang="zh-CN" dirty="0" smtClean="0"/>
              <a:t>Alice</a:t>
            </a:r>
            <a:r>
              <a:rPr lang="zh-CN" altLang="en-US" dirty="0" smtClean="0"/>
              <a:t>亲自送来，没有问题</a:t>
            </a:r>
            <a:endParaRPr lang="en-US" altLang="zh-CN" dirty="0" smtClean="0"/>
          </a:p>
          <a:p>
            <a:pPr lvl="1"/>
            <a:r>
              <a:rPr lang="en-US" altLang="zh-CN" dirty="0" smtClean="0"/>
              <a:t>Alice</a:t>
            </a:r>
            <a:r>
              <a:rPr lang="zh-CN" altLang="en-US" dirty="0" smtClean="0"/>
              <a:t>通过可靠信使送来，</a:t>
            </a:r>
            <a:r>
              <a:rPr lang="en-US" altLang="zh-CN" dirty="0" smtClean="0"/>
              <a:t>Bob</a:t>
            </a:r>
            <a:r>
              <a:rPr lang="zh-CN" altLang="en-US" dirty="0" smtClean="0"/>
              <a:t>必须相信该信使</a:t>
            </a:r>
            <a:endParaRPr lang="en-US" altLang="zh-CN" dirty="0" smtClean="0"/>
          </a:p>
          <a:p>
            <a:pPr lvl="1"/>
            <a:r>
              <a:rPr lang="zh-CN" altLang="en-US" dirty="0" smtClean="0"/>
              <a:t>由</a:t>
            </a:r>
            <a:r>
              <a:rPr lang="en-US" altLang="zh-CN" dirty="0" smtClean="0"/>
              <a:t>Alice</a:t>
            </a:r>
            <a:r>
              <a:rPr lang="zh-CN" altLang="en-US" dirty="0" smtClean="0"/>
              <a:t>主密钥加密，</a:t>
            </a:r>
            <a:r>
              <a:rPr lang="en-US" altLang="zh-CN" dirty="0" smtClean="0"/>
              <a:t>Bob</a:t>
            </a:r>
            <a:r>
              <a:rPr lang="zh-CN" altLang="en-US" dirty="0" smtClean="0"/>
              <a:t>必须相信主密钥没有外泄</a:t>
            </a:r>
            <a:endParaRPr lang="en-US" altLang="zh-CN" dirty="0" smtClean="0"/>
          </a:p>
          <a:p>
            <a:pPr lvl="1"/>
            <a:r>
              <a:rPr lang="zh-CN" altLang="en-US" dirty="0" smtClean="0"/>
              <a:t>由</a:t>
            </a:r>
            <a:r>
              <a:rPr lang="en-US" altLang="zh-CN" dirty="0" smtClean="0"/>
              <a:t>Alice</a:t>
            </a:r>
            <a:r>
              <a:rPr lang="zh-CN" altLang="en-US" dirty="0" smtClean="0"/>
              <a:t>数字签名，</a:t>
            </a:r>
            <a:r>
              <a:rPr lang="en-US" altLang="zh-CN" dirty="0" smtClean="0"/>
              <a:t>Bob</a:t>
            </a:r>
            <a:r>
              <a:rPr lang="zh-CN" altLang="en-US" dirty="0" smtClean="0"/>
              <a:t>必须相信</a:t>
            </a:r>
            <a:r>
              <a:rPr lang="en-US" altLang="zh-CN" dirty="0" smtClean="0"/>
              <a:t>Alice</a:t>
            </a:r>
            <a:r>
              <a:rPr lang="zh-CN" altLang="en-US" dirty="0" smtClean="0"/>
              <a:t>的公钥数据真实</a:t>
            </a:r>
            <a:endParaRPr lang="en-US" altLang="zh-CN" dirty="0" smtClean="0"/>
          </a:p>
          <a:p>
            <a:pPr lvl="1"/>
            <a:r>
              <a:rPr lang="zh-CN" altLang="en-US" dirty="0" smtClean="0"/>
              <a:t>由可信第三方数字签名，</a:t>
            </a:r>
            <a:r>
              <a:rPr lang="en-US" altLang="zh-CN" dirty="0" smtClean="0"/>
              <a:t>Bob</a:t>
            </a:r>
            <a:r>
              <a:rPr lang="zh-CN" altLang="en-US" dirty="0" smtClean="0"/>
              <a:t>必须</a:t>
            </a:r>
            <a:r>
              <a:rPr lang="zh-CN" altLang="en-US" dirty="0"/>
              <a:t>相信可信第三方的</a:t>
            </a:r>
            <a:r>
              <a:rPr lang="zh-CN" altLang="en-US" dirty="0" smtClean="0"/>
              <a:t>公钥数据真实</a:t>
            </a:r>
            <a:endParaRPr lang="en-US" altLang="zh-CN" dirty="0" smtClean="0"/>
          </a:p>
          <a:p>
            <a:r>
              <a:rPr lang="en-US" altLang="zh-CN" dirty="0" smtClean="0"/>
              <a:t>Bob</a:t>
            </a:r>
            <a:r>
              <a:rPr lang="zh-CN" altLang="en-US" dirty="0" smtClean="0"/>
              <a:t>需要验证密钥传输中是否有错误</a:t>
            </a:r>
            <a:endParaRPr lang="en-US" altLang="zh-CN" dirty="0" smtClean="0"/>
          </a:p>
          <a:p>
            <a:r>
              <a:rPr lang="zh-CN" altLang="en-US" dirty="0" smtClean="0"/>
              <a:t>密钥的验证</a:t>
            </a:r>
            <a:endParaRPr lang="en-US" altLang="zh-CN" dirty="0" smtClean="0"/>
          </a:p>
          <a:p>
            <a:pPr lvl="1"/>
            <a:r>
              <a:rPr lang="zh-CN" altLang="en-US" dirty="0" smtClean="0"/>
              <a:t>附带一个用该密钥加密的密文来验证密钥的正确性</a:t>
            </a:r>
            <a:endParaRPr lang="en-US" altLang="zh-CN" dirty="0" smtClean="0"/>
          </a:p>
          <a:p>
            <a:pPr lvl="1"/>
            <a:r>
              <a:rPr lang="zh-CN" altLang="en-US" dirty="0" smtClean="0"/>
              <a:t>结合身份认证</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55</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43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4</a:t>
            </a:r>
            <a:r>
              <a:rPr lang="zh-CN" altLang="en-US" dirty="0" smtClean="0"/>
              <a:t>、使用密钥</a:t>
            </a:r>
            <a:endParaRPr lang="zh-CN" altLang="en-US" dirty="0"/>
          </a:p>
        </p:txBody>
      </p:sp>
      <p:sp>
        <p:nvSpPr>
          <p:cNvPr id="3" name="内容占位符 2"/>
          <p:cNvSpPr>
            <a:spLocks noGrp="1"/>
          </p:cNvSpPr>
          <p:nvPr>
            <p:ph idx="1"/>
          </p:nvPr>
        </p:nvSpPr>
        <p:spPr/>
        <p:txBody>
          <a:bodyPr>
            <a:normAutofit/>
          </a:bodyPr>
          <a:lstStyle/>
          <a:p>
            <a:r>
              <a:rPr lang="zh-CN" altLang="en-US" dirty="0" smtClean="0"/>
              <a:t>软件加密是可怕的</a:t>
            </a:r>
            <a:endParaRPr lang="en-US" altLang="zh-CN" dirty="0" smtClean="0"/>
          </a:p>
          <a:p>
            <a:pPr lvl="1"/>
            <a:r>
              <a:rPr lang="zh-CN" altLang="en-US" dirty="0" smtClean="0"/>
              <a:t>多线程操作系统，进程被挂起</a:t>
            </a:r>
            <a:endParaRPr lang="en-US" altLang="zh-CN" dirty="0" smtClean="0"/>
          </a:p>
          <a:p>
            <a:pPr lvl="1"/>
            <a:r>
              <a:rPr lang="zh-CN" altLang="en-US" dirty="0" smtClean="0"/>
              <a:t>内存被存在硬盘页面文件上</a:t>
            </a:r>
            <a:endParaRPr lang="en-US" altLang="zh-CN" dirty="0" smtClean="0"/>
          </a:p>
          <a:p>
            <a:r>
              <a:rPr lang="zh-CN" altLang="en-US" dirty="0" smtClean="0"/>
              <a:t>硬件加密比较安全</a:t>
            </a:r>
            <a:endParaRPr lang="en-US" altLang="zh-CN" dirty="0" smtClean="0"/>
          </a:p>
          <a:p>
            <a:endParaRPr lang="en-US" altLang="zh-CN" dirty="0" smtClean="0"/>
          </a:p>
          <a:p>
            <a:r>
              <a:rPr lang="zh-CN" altLang="en-US" dirty="0" smtClean="0"/>
              <a:t>因用途不同而定义的不同类型密钥</a:t>
            </a:r>
            <a:endParaRPr lang="en-US" altLang="zh-CN" dirty="0" smtClean="0"/>
          </a:p>
          <a:p>
            <a:pPr lvl="1"/>
            <a:r>
              <a:rPr lang="zh-CN" altLang="en-US" dirty="0" smtClean="0"/>
              <a:t>数据加密密钥</a:t>
            </a:r>
            <a:endParaRPr lang="en-US" altLang="zh-CN" dirty="0" smtClean="0"/>
          </a:p>
          <a:p>
            <a:pPr lvl="1"/>
            <a:r>
              <a:rPr lang="zh-CN" altLang="en-US" dirty="0" smtClean="0"/>
              <a:t>个人标识号</a:t>
            </a:r>
            <a:r>
              <a:rPr lang="en-US" altLang="zh-CN" dirty="0" smtClean="0"/>
              <a:t>PIN</a:t>
            </a:r>
            <a:r>
              <a:rPr lang="zh-CN" altLang="en-US" dirty="0" smtClean="0"/>
              <a:t>加密密钥</a:t>
            </a:r>
            <a:endParaRPr lang="en-US" altLang="zh-CN" dirty="0" smtClean="0"/>
          </a:p>
          <a:p>
            <a:pPr lvl="1"/>
            <a:r>
              <a:rPr lang="zh-CN" altLang="en-US" dirty="0" smtClean="0"/>
              <a:t>文件加密密钥</a:t>
            </a:r>
            <a:endParaRPr lang="en-US" altLang="zh-CN" dirty="0" smtClean="0"/>
          </a:p>
          <a:p>
            <a:pPr lvl="1"/>
            <a:r>
              <a:rPr lang="zh-CN" altLang="en-US" dirty="0" smtClean="0"/>
              <a:t>等等</a:t>
            </a:r>
            <a:endParaRPr lang="en-US" altLang="zh-CN" dirty="0" smtClean="0"/>
          </a:p>
          <a:p>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56</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384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dirty="0" smtClean="0"/>
              <a:t>密钥的连通：密钥共享的范围</a:t>
            </a:r>
            <a:endParaRPr lang="en-US" altLang="zh-CN" dirty="0" smtClean="0"/>
          </a:p>
          <a:p>
            <a:r>
              <a:rPr lang="zh-CN" altLang="en-US" dirty="0" smtClean="0"/>
              <a:t>密钥的分割：适用范围和时间限制</a:t>
            </a:r>
          </a:p>
          <a:p>
            <a:pPr lvl="1"/>
            <a:r>
              <a:rPr lang="zh-CN" altLang="en-US" dirty="0" smtClean="0"/>
              <a:t>按空间分割</a:t>
            </a:r>
          </a:p>
          <a:p>
            <a:pPr lvl="1"/>
            <a:r>
              <a:rPr lang="zh-CN" altLang="en-US" dirty="0" smtClean="0"/>
              <a:t>按时间分割</a:t>
            </a:r>
          </a:p>
          <a:p>
            <a:pPr lvl="1"/>
            <a:r>
              <a:rPr lang="zh-CN" altLang="en-US" dirty="0" smtClean="0"/>
              <a:t>分割实现：静态</a:t>
            </a:r>
            <a:r>
              <a:rPr lang="en-US" altLang="zh-CN" dirty="0" smtClean="0"/>
              <a:t>/</a:t>
            </a:r>
            <a:r>
              <a:rPr lang="zh-CN" altLang="en-US" dirty="0" smtClean="0"/>
              <a:t>动态</a:t>
            </a:r>
            <a:endParaRPr lang="en-US" altLang="zh-CN" dirty="0" smtClean="0"/>
          </a:p>
          <a:p>
            <a:pPr lvl="1"/>
            <a:endParaRPr lang="en-US" altLang="zh-CN" dirty="0" smtClean="0"/>
          </a:p>
          <a:p>
            <a:r>
              <a:rPr lang="zh-CN" altLang="en-US" dirty="0" smtClean="0"/>
              <a:t>依据密钥特征限制密钥的使用方式</a:t>
            </a:r>
            <a:endParaRPr lang="en-US" altLang="zh-CN" dirty="0" smtClean="0"/>
          </a:p>
          <a:p>
            <a:pPr lvl="1"/>
            <a:r>
              <a:rPr lang="zh-CN" altLang="en-US" dirty="0" smtClean="0"/>
              <a:t>给予每个密钥一个关联标记，如</a:t>
            </a:r>
            <a:r>
              <a:rPr lang="en-US" altLang="zh-CN" dirty="0" smtClean="0"/>
              <a:t>DES</a:t>
            </a:r>
            <a:r>
              <a:rPr lang="zh-CN" altLang="en-US" dirty="0" smtClean="0"/>
              <a:t>的</a:t>
            </a:r>
            <a:r>
              <a:rPr lang="en-US" altLang="zh-CN" dirty="0" smtClean="0"/>
              <a:t>8</a:t>
            </a:r>
            <a:r>
              <a:rPr lang="zh-CN" altLang="en-US" dirty="0" smtClean="0"/>
              <a:t>位非密钥比特</a:t>
            </a:r>
          </a:p>
          <a:p>
            <a:pPr lvl="2"/>
            <a:r>
              <a:rPr lang="en-US" altLang="zh-CN" dirty="0" smtClean="0"/>
              <a:t>1</a:t>
            </a:r>
            <a:r>
              <a:rPr lang="zh-CN" altLang="en-US" dirty="0" smtClean="0"/>
              <a:t>比特指示此密钥是主密钥还是会话密钥</a:t>
            </a:r>
          </a:p>
          <a:p>
            <a:pPr lvl="2"/>
            <a:r>
              <a:rPr lang="en-US" altLang="zh-CN" dirty="0" smtClean="0"/>
              <a:t>1</a:t>
            </a:r>
            <a:r>
              <a:rPr lang="zh-CN" altLang="en-US" dirty="0" smtClean="0"/>
              <a:t>比特指示此密钥是否可以用于加密</a:t>
            </a:r>
          </a:p>
          <a:p>
            <a:pPr lvl="2"/>
            <a:r>
              <a:rPr lang="en-US" altLang="zh-CN" dirty="0" smtClean="0"/>
              <a:t>1</a:t>
            </a:r>
            <a:r>
              <a:rPr lang="zh-CN" altLang="en-US" dirty="0" smtClean="0"/>
              <a:t>比特指示此密钥是否可以用于解密</a:t>
            </a:r>
          </a:p>
          <a:p>
            <a:pPr lvl="2"/>
            <a:r>
              <a:rPr lang="zh-CN" altLang="en-US" dirty="0" smtClean="0"/>
              <a:t>其余比特用作其它用途</a:t>
            </a: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57</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605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控制向量的方案</a:t>
            </a:r>
            <a:endParaRPr lang="en-US" altLang="zh-CN" dirty="0" smtClean="0"/>
          </a:p>
          <a:p>
            <a:pPr lvl="1"/>
            <a:r>
              <a:rPr lang="zh-CN" altLang="en-US" dirty="0" smtClean="0"/>
              <a:t>控制向量长度没有限制，可实现任意复杂的控制</a:t>
            </a:r>
            <a:endParaRPr lang="en-US" altLang="zh-CN" dirty="0" smtClean="0"/>
          </a:p>
          <a:p>
            <a:pPr lvl="1"/>
            <a:r>
              <a:rPr lang="zh-CN" altLang="en-US" dirty="0" smtClean="0"/>
              <a:t>控制向量始终是明文，可多次运用或叠加</a:t>
            </a:r>
          </a:p>
          <a:p>
            <a:pPr lvl="1"/>
            <a:endParaRPr lang="zh-CN" altLang="en-US" dirty="0" smtClean="0"/>
          </a:p>
          <a:p>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1714480" y="2721886"/>
            <a:ext cx="5500726" cy="3636072"/>
          </a:xfrm>
          <a:prstGeom prst="rect">
            <a:avLst/>
          </a:prstGeom>
          <a:noFill/>
          <a:ln w="9525">
            <a:noFill/>
            <a:miter lim="800000"/>
            <a:headEnd/>
            <a:tailEnd/>
          </a:ln>
          <a:effectLst/>
        </p:spPr>
      </p:pic>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58</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652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5</a:t>
            </a:r>
            <a:r>
              <a:rPr lang="zh-CN" altLang="en-US" dirty="0" smtClean="0"/>
              <a:t>、更新密钥</a:t>
            </a:r>
            <a:endParaRPr lang="zh-CN" altLang="en-US" dirty="0"/>
          </a:p>
        </p:txBody>
      </p:sp>
      <p:sp>
        <p:nvSpPr>
          <p:cNvPr id="3" name="内容占位符 2"/>
          <p:cNvSpPr>
            <a:spLocks noGrp="1"/>
          </p:cNvSpPr>
          <p:nvPr>
            <p:ph idx="1"/>
          </p:nvPr>
        </p:nvSpPr>
        <p:spPr/>
        <p:txBody>
          <a:bodyPr/>
          <a:lstStyle/>
          <a:p>
            <a:r>
              <a:rPr lang="zh-CN" altLang="en-US" dirty="0" smtClean="0"/>
              <a:t>从旧密钥出发获得新密钥</a:t>
            </a:r>
            <a:endParaRPr lang="en-US" altLang="zh-CN" dirty="0" smtClean="0"/>
          </a:p>
          <a:p>
            <a:pPr lvl="1"/>
            <a:r>
              <a:rPr lang="zh-CN" altLang="en-US" dirty="0" smtClean="0"/>
              <a:t>用旧密钥计算</a:t>
            </a:r>
            <a:endParaRPr lang="en-US" altLang="zh-CN" dirty="0" smtClean="0"/>
          </a:p>
          <a:p>
            <a:pPr lvl="1"/>
            <a:r>
              <a:rPr lang="zh-CN" altLang="en-US" dirty="0" smtClean="0"/>
              <a:t>用旧密钥协商</a:t>
            </a:r>
            <a:endParaRPr lang="en-US" altLang="zh-CN" dirty="0" smtClean="0"/>
          </a:p>
          <a:p>
            <a:pPr lvl="1"/>
            <a:r>
              <a:rPr lang="zh-CN" altLang="en-US" dirty="0" smtClean="0"/>
              <a:t>旧密钥的泄露</a:t>
            </a:r>
            <a:r>
              <a:rPr lang="zh-CN" altLang="en-US" dirty="0"/>
              <a:t>会</a:t>
            </a:r>
            <a:r>
              <a:rPr lang="zh-CN" altLang="en-US" dirty="0" smtClean="0"/>
              <a:t>危及新</a:t>
            </a:r>
            <a:r>
              <a:rPr lang="zh-CN" altLang="en-US" dirty="0"/>
              <a:t>密钥</a:t>
            </a:r>
            <a:endParaRPr lang="en-US" altLang="zh-CN" dirty="0" smtClean="0"/>
          </a:p>
          <a:p>
            <a:endParaRPr lang="en-US" altLang="zh-CN" dirty="0" smtClean="0"/>
          </a:p>
          <a:p>
            <a:r>
              <a:rPr lang="zh-CN" altLang="en-US" dirty="0" smtClean="0"/>
              <a:t>重新认证身份并分发密钥</a:t>
            </a:r>
            <a:endParaRPr lang="en-US" altLang="zh-CN" dirty="0" smtClean="0"/>
          </a:p>
          <a:p>
            <a:endParaRPr lang="en-US" altLang="zh-CN" dirty="0" smtClean="0"/>
          </a:p>
          <a:p>
            <a:r>
              <a:rPr lang="zh-CN" altLang="en-US" dirty="0" smtClean="0"/>
              <a:t>旧密钥必须销毁</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59</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314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一</a:t>
            </a:r>
            <a:r>
              <a:rPr lang="zh-CN" altLang="en-US" dirty="0" smtClean="0"/>
              <a:t>个通信安全的例子</a:t>
            </a:r>
            <a:endParaRPr lang="zh-CN" altLang="en-US" dirty="0"/>
          </a:p>
        </p:txBody>
      </p:sp>
      <p:sp>
        <p:nvSpPr>
          <p:cNvPr id="7" name="内容占位符 6"/>
          <p:cNvSpPr>
            <a:spLocks noGrp="1"/>
          </p:cNvSpPr>
          <p:nvPr>
            <p:ph idx="1"/>
          </p:nvPr>
        </p:nvSpPr>
        <p:spPr/>
        <p:txBody>
          <a:bodyPr/>
          <a:lstStyle/>
          <a:p>
            <a:r>
              <a:rPr lang="en-US" altLang="zh-CN" dirty="0" smtClean="0"/>
              <a:t>Alice</a:t>
            </a:r>
            <a:r>
              <a:rPr lang="zh-CN" altLang="en-US" dirty="0" smtClean="0"/>
              <a:t>与</a:t>
            </a:r>
            <a:r>
              <a:rPr lang="en-US" altLang="zh-CN" dirty="0" smtClean="0"/>
              <a:t>Bob</a:t>
            </a:r>
            <a:r>
              <a:rPr lang="zh-CN" altLang="en-US" dirty="0" smtClean="0"/>
              <a:t>通信</a:t>
            </a:r>
            <a:endParaRPr lang="en-US" altLang="zh-CN" dirty="0" smtClean="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2" name="灯片编号占位符 1"/>
          <p:cNvSpPr>
            <a:spLocks noGrp="1"/>
          </p:cNvSpPr>
          <p:nvPr>
            <p:ph type="sldNum" sz="quarter" idx="10"/>
          </p:nvPr>
        </p:nvSpPr>
        <p:spPr/>
        <p:txBody>
          <a:bodyPr/>
          <a:lstStyle/>
          <a:p>
            <a:pPr>
              <a:defRPr/>
            </a:pPr>
            <a:fld id="{17B7F836-6F9F-42A8-9450-B93EA774C316}" type="slidenum">
              <a:rPr lang="zh-CN" altLang="en-US" smtClean="0"/>
              <a:pPr>
                <a:defRPr/>
              </a:pPr>
              <a:t>6</a:t>
            </a:fld>
            <a:endParaRPr lang="en-US" altLang="zh-CN" dirty="0"/>
          </a:p>
        </p:txBody>
      </p:sp>
      <p:grpSp>
        <p:nvGrpSpPr>
          <p:cNvPr id="26" name="组合 25"/>
          <p:cNvGrpSpPr/>
          <p:nvPr/>
        </p:nvGrpSpPr>
        <p:grpSpPr>
          <a:xfrm>
            <a:off x="899592" y="2520280"/>
            <a:ext cx="869062" cy="1484784"/>
            <a:chOff x="899592" y="2520280"/>
            <a:chExt cx="869062" cy="1484784"/>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852936"/>
              <a:ext cx="869062" cy="1152128"/>
            </a:xfrm>
            <a:prstGeom prst="rect">
              <a:avLst/>
            </a:prstGeom>
          </p:spPr>
        </p:pic>
        <p:sp>
          <p:nvSpPr>
            <p:cNvPr id="14" name="文本框 13"/>
            <p:cNvSpPr txBox="1"/>
            <p:nvPr/>
          </p:nvSpPr>
          <p:spPr>
            <a:xfrm>
              <a:off x="971600" y="2520280"/>
              <a:ext cx="74892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Alice</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7" name="组合 26"/>
          <p:cNvGrpSpPr/>
          <p:nvPr/>
        </p:nvGrpSpPr>
        <p:grpSpPr>
          <a:xfrm>
            <a:off x="7020272" y="2664296"/>
            <a:ext cx="936104" cy="1417838"/>
            <a:chOff x="7020272" y="2664296"/>
            <a:chExt cx="936104" cy="1417838"/>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020272" y="2924944"/>
              <a:ext cx="936104" cy="1157190"/>
            </a:xfrm>
            <a:prstGeom prst="rect">
              <a:avLst/>
            </a:prstGeom>
          </p:spPr>
        </p:pic>
        <p:sp>
          <p:nvSpPr>
            <p:cNvPr id="15" name="文本框 14"/>
            <p:cNvSpPr txBox="1"/>
            <p:nvPr/>
          </p:nvSpPr>
          <p:spPr>
            <a:xfrm>
              <a:off x="7164288" y="2664296"/>
              <a:ext cx="647934"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Bob</a:t>
              </a:r>
            </a:p>
          </p:txBody>
        </p:sp>
      </p:grpSp>
      <p:sp>
        <p:nvSpPr>
          <p:cNvPr id="3" name="左右箭头 2"/>
          <p:cNvSpPr/>
          <p:nvPr/>
        </p:nvSpPr>
        <p:spPr>
          <a:xfrm>
            <a:off x="1907704" y="3284984"/>
            <a:ext cx="5040560" cy="28803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4139952" y="1196752"/>
            <a:ext cx="774571" cy="1484784"/>
            <a:chOff x="2771800" y="4608512"/>
            <a:chExt cx="774571" cy="1484784"/>
          </a:xfrm>
        </p:grpSpPr>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1800" y="4941168"/>
              <a:ext cx="649382" cy="1152128"/>
            </a:xfrm>
            <a:prstGeom prst="rect">
              <a:avLst/>
            </a:prstGeom>
          </p:spPr>
        </p:pic>
        <p:sp>
          <p:nvSpPr>
            <p:cNvPr id="17" name="文本框 16"/>
            <p:cNvSpPr txBox="1"/>
            <p:nvPr/>
          </p:nvSpPr>
          <p:spPr>
            <a:xfrm>
              <a:off x="2771800" y="4608512"/>
              <a:ext cx="774571"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Thief</a:t>
              </a:r>
            </a:p>
          </p:txBody>
        </p:sp>
      </p:grpSp>
      <p:sp>
        <p:nvSpPr>
          <p:cNvPr id="4" name="下箭头 3"/>
          <p:cNvSpPr/>
          <p:nvPr/>
        </p:nvSpPr>
        <p:spPr>
          <a:xfrm flipV="1">
            <a:off x="4427984" y="2780928"/>
            <a:ext cx="144016" cy="5760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932040" y="1700808"/>
            <a:ext cx="2492990" cy="369332"/>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搭线窃听：攻击保密性</a:t>
            </a:r>
            <a:endParaRPr lang="zh-CN" altLang="en-US" dirty="0">
              <a:latin typeface="微软雅黑" panose="020B0503020204020204" pitchFamily="34" charset="-122"/>
              <a:ea typeface="微软雅黑" panose="020B0503020204020204" pitchFamily="34" charset="-122"/>
            </a:endParaRPr>
          </a:p>
        </p:txBody>
      </p:sp>
      <p:sp>
        <p:nvSpPr>
          <p:cNvPr id="19" name="矩形 18"/>
          <p:cNvSpPr/>
          <p:nvPr/>
        </p:nvSpPr>
        <p:spPr>
          <a:xfrm>
            <a:off x="5004048" y="5157192"/>
            <a:ext cx="2031325" cy="369332"/>
          </a:xfrm>
          <a:prstGeom prst="rect">
            <a:avLst/>
          </a:prstGeom>
        </p:spPr>
        <p:txBody>
          <a:bodyPr wrap="none">
            <a:spAutoFit/>
          </a:bodyPr>
          <a:lstStyle/>
          <a:p>
            <a:r>
              <a:rPr lang="zh-CN" altLang="en-US" dirty="0" smtClean="0"/>
              <a:t>拦截：攻击可用性</a:t>
            </a:r>
            <a:endParaRPr lang="zh-CN" altLang="en-US" dirty="0"/>
          </a:p>
        </p:txBody>
      </p:sp>
      <p:sp>
        <p:nvSpPr>
          <p:cNvPr id="20" name="矩形 19"/>
          <p:cNvSpPr/>
          <p:nvPr/>
        </p:nvSpPr>
        <p:spPr>
          <a:xfrm>
            <a:off x="5004048" y="4437112"/>
            <a:ext cx="2808312" cy="369332"/>
          </a:xfrm>
          <a:prstGeom prst="rect">
            <a:avLst/>
          </a:prstGeom>
        </p:spPr>
        <p:txBody>
          <a:bodyPr wrap="square">
            <a:spAutoFit/>
          </a:bodyPr>
          <a:lstStyle/>
          <a:p>
            <a:r>
              <a:rPr lang="zh-CN" altLang="en-US" dirty="0" smtClean="0"/>
              <a:t>重放：攻击实时</a:t>
            </a:r>
            <a:r>
              <a:rPr lang="zh-CN" altLang="en-US" dirty="0"/>
              <a:t>性</a:t>
            </a:r>
            <a:r>
              <a:rPr lang="en-US" altLang="zh-CN" dirty="0"/>
              <a:t>/</a:t>
            </a:r>
            <a:r>
              <a:rPr lang="zh-CN" altLang="en-US" dirty="0"/>
              <a:t>真实性</a:t>
            </a:r>
          </a:p>
        </p:txBody>
      </p:sp>
      <p:sp>
        <p:nvSpPr>
          <p:cNvPr id="21" name="矩形 20"/>
          <p:cNvSpPr/>
          <p:nvPr/>
        </p:nvSpPr>
        <p:spPr>
          <a:xfrm>
            <a:off x="5004048" y="4797152"/>
            <a:ext cx="3313728" cy="369332"/>
          </a:xfrm>
          <a:prstGeom prst="rect">
            <a:avLst/>
          </a:prstGeom>
        </p:spPr>
        <p:txBody>
          <a:bodyPr wrap="none">
            <a:spAutoFit/>
          </a:bodyPr>
          <a:lstStyle/>
          <a:p>
            <a:r>
              <a:rPr lang="zh-CN" altLang="en-US" dirty="0"/>
              <a:t>篡改</a:t>
            </a:r>
            <a:r>
              <a:rPr lang="en-US" altLang="zh-CN" dirty="0"/>
              <a:t>/</a:t>
            </a:r>
            <a:r>
              <a:rPr lang="zh-CN" altLang="en-US" dirty="0" smtClean="0"/>
              <a:t>删节：攻击真实性</a:t>
            </a:r>
            <a:r>
              <a:rPr lang="en-US" altLang="zh-CN" dirty="0"/>
              <a:t>/</a:t>
            </a:r>
            <a:r>
              <a:rPr lang="zh-CN" altLang="en-US" dirty="0"/>
              <a:t>完整性</a:t>
            </a:r>
          </a:p>
        </p:txBody>
      </p:sp>
      <p:sp>
        <p:nvSpPr>
          <p:cNvPr id="22" name="矩形 21"/>
          <p:cNvSpPr/>
          <p:nvPr/>
        </p:nvSpPr>
        <p:spPr>
          <a:xfrm>
            <a:off x="179512" y="5229200"/>
            <a:ext cx="2492990" cy="369332"/>
          </a:xfrm>
          <a:prstGeom prst="rect">
            <a:avLst/>
          </a:prstGeom>
        </p:spPr>
        <p:txBody>
          <a:bodyPr wrap="none">
            <a:spAutoFit/>
          </a:bodyPr>
          <a:lstStyle/>
          <a:p>
            <a:r>
              <a:rPr lang="zh-CN" altLang="en-US" dirty="0"/>
              <a:t>伪装</a:t>
            </a:r>
            <a:r>
              <a:rPr lang="zh-CN" altLang="en-US" dirty="0" smtClean="0"/>
              <a:t>身份：攻击真实性</a:t>
            </a:r>
            <a:endParaRPr lang="zh-CN" altLang="en-US" dirty="0"/>
          </a:p>
        </p:txBody>
      </p:sp>
      <p:sp>
        <p:nvSpPr>
          <p:cNvPr id="23" name="矩形 22"/>
          <p:cNvSpPr/>
          <p:nvPr/>
        </p:nvSpPr>
        <p:spPr>
          <a:xfrm>
            <a:off x="5004048" y="5517232"/>
            <a:ext cx="2376264" cy="369332"/>
          </a:xfrm>
          <a:prstGeom prst="rect">
            <a:avLst/>
          </a:prstGeom>
        </p:spPr>
        <p:txBody>
          <a:bodyPr wrap="square">
            <a:spAutoFit/>
          </a:bodyPr>
          <a:lstStyle/>
          <a:p>
            <a:r>
              <a:rPr lang="en-US" altLang="zh-CN" dirty="0" err="1" smtClean="0"/>
              <a:t>DoS</a:t>
            </a:r>
            <a:r>
              <a:rPr lang="en-US" altLang="zh-CN" dirty="0" smtClean="0"/>
              <a:t>——</a:t>
            </a:r>
            <a:r>
              <a:rPr lang="zh-CN" altLang="en-US" dirty="0" smtClean="0"/>
              <a:t>攻击可用性</a:t>
            </a:r>
            <a:endParaRPr lang="zh-CN" altLang="en-US" dirty="0"/>
          </a:p>
        </p:txBody>
      </p:sp>
      <p:sp>
        <p:nvSpPr>
          <p:cNvPr id="24" name="矩形 23"/>
          <p:cNvSpPr/>
          <p:nvPr/>
        </p:nvSpPr>
        <p:spPr>
          <a:xfrm>
            <a:off x="6402802" y="4005064"/>
            <a:ext cx="2723823" cy="369332"/>
          </a:xfrm>
          <a:prstGeom prst="rect">
            <a:avLst/>
          </a:prstGeom>
        </p:spPr>
        <p:txBody>
          <a:bodyPr wrap="none">
            <a:spAutoFit/>
          </a:bodyPr>
          <a:lstStyle/>
          <a:p>
            <a:r>
              <a:rPr lang="zh-CN" altLang="en-US" dirty="0" smtClean="0"/>
              <a:t>否认接受：攻击</a:t>
            </a:r>
            <a:r>
              <a:rPr lang="zh-CN" altLang="en-US" dirty="0"/>
              <a:t>可审计性</a:t>
            </a:r>
          </a:p>
        </p:txBody>
      </p:sp>
      <p:grpSp>
        <p:nvGrpSpPr>
          <p:cNvPr id="30" name="组合 29"/>
          <p:cNvGrpSpPr/>
          <p:nvPr/>
        </p:nvGrpSpPr>
        <p:grpSpPr>
          <a:xfrm>
            <a:off x="3923928" y="4365104"/>
            <a:ext cx="1123803" cy="1476836"/>
            <a:chOff x="1187624" y="3789040"/>
            <a:chExt cx="1123803" cy="1476836"/>
          </a:xfrm>
        </p:grpSpPr>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24" y="3789040"/>
              <a:ext cx="1123803" cy="1224136"/>
            </a:xfrm>
            <a:prstGeom prst="rect">
              <a:avLst/>
            </a:prstGeom>
          </p:spPr>
        </p:pic>
        <p:sp>
          <p:nvSpPr>
            <p:cNvPr id="29" name="文本框 28"/>
            <p:cNvSpPr txBox="1"/>
            <p:nvPr/>
          </p:nvSpPr>
          <p:spPr>
            <a:xfrm>
              <a:off x="1475656" y="4896544"/>
              <a:ext cx="587020"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Evil</a:t>
              </a:r>
            </a:p>
          </p:txBody>
        </p:sp>
      </p:grpSp>
      <p:sp>
        <p:nvSpPr>
          <p:cNvPr id="31" name="下箭头 30"/>
          <p:cNvSpPr/>
          <p:nvPr/>
        </p:nvSpPr>
        <p:spPr>
          <a:xfrm flipV="1">
            <a:off x="4355976" y="3501008"/>
            <a:ext cx="288032" cy="93610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3933056"/>
            <a:ext cx="2723823" cy="369332"/>
          </a:xfrm>
          <a:prstGeom prst="rect">
            <a:avLst/>
          </a:prstGeom>
        </p:spPr>
        <p:txBody>
          <a:bodyPr wrap="none">
            <a:spAutoFit/>
          </a:bodyPr>
          <a:lstStyle/>
          <a:p>
            <a:r>
              <a:rPr lang="zh-CN" altLang="en-US" dirty="0"/>
              <a:t>否认</a:t>
            </a:r>
            <a:r>
              <a:rPr lang="zh-CN" altLang="en-US" dirty="0" smtClean="0"/>
              <a:t>发送：攻击</a:t>
            </a:r>
            <a:r>
              <a:rPr lang="zh-CN" altLang="en-US" dirty="0"/>
              <a:t>可审计性</a:t>
            </a:r>
          </a:p>
        </p:txBody>
      </p:sp>
      <p:pic>
        <p:nvPicPr>
          <p:cNvPr id="33" name="图片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4293096"/>
            <a:ext cx="1008112" cy="1008112"/>
          </a:xfrm>
          <a:prstGeom prst="rect">
            <a:avLst/>
          </a:prstGeom>
        </p:spPr>
      </p:pic>
      <p:sp>
        <p:nvSpPr>
          <p:cNvPr id="34" name="下箭头 33"/>
          <p:cNvSpPr/>
          <p:nvPr/>
        </p:nvSpPr>
        <p:spPr>
          <a:xfrm rot="4568610" flipV="1">
            <a:off x="4210543" y="1458841"/>
            <a:ext cx="328826" cy="521197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合并 3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622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5"/>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1"/>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3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31"/>
                                        </p:tgtEl>
                                        <p:attrNameLst>
                                          <p:attrName>style.visibility</p:attrName>
                                        </p:attrNameLst>
                                      </p:cBhvr>
                                      <p:to>
                                        <p:strVal val="hidden"/>
                                      </p:to>
                                    </p:set>
                                  </p:childTnLst>
                                </p:cTn>
                              </p:par>
                              <p:par>
                                <p:cTn id="58" presetID="1" presetClass="exit" presetSubtype="0" fill="hold" grpId="2" nodeType="withEffect">
                                  <p:stCondLst>
                                    <p:cond delay="0"/>
                                  </p:stCondLst>
                                  <p:childTnLst>
                                    <p:set>
                                      <p:cBhvr>
                                        <p:cTn id="59" dur="1" fill="hold">
                                          <p:stCondLst>
                                            <p:cond delay="0"/>
                                          </p:stCondLst>
                                        </p:cTn>
                                        <p:tgtEl>
                                          <p:spTgt spid="20"/>
                                        </p:tgtEl>
                                        <p:attrNameLst>
                                          <p:attrName>style.visibility</p:attrName>
                                        </p:attrNameLst>
                                      </p:cBhvr>
                                      <p:to>
                                        <p:strVal val="hidden"/>
                                      </p:to>
                                    </p:set>
                                  </p:childTnLst>
                                </p:cTn>
                              </p:par>
                              <p:par>
                                <p:cTn id="60" presetID="1" presetClass="exit" presetSubtype="0" fill="hold" grpId="2" nodeType="withEffect">
                                  <p:stCondLst>
                                    <p:cond delay="0"/>
                                  </p:stCondLst>
                                  <p:childTnLst>
                                    <p:set>
                                      <p:cBhvr>
                                        <p:cTn id="61" dur="1" fill="hold">
                                          <p:stCondLst>
                                            <p:cond delay="0"/>
                                          </p:stCondLst>
                                        </p:cTn>
                                        <p:tgtEl>
                                          <p:spTgt spid="21"/>
                                        </p:tgtEl>
                                        <p:attrNameLst>
                                          <p:attrName>style.visibility</p:attrName>
                                        </p:attrNameLst>
                                      </p:cBhvr>
                                      <p:to>
                                        <p:strVal val="hidden"/>
                                      </p:to>
                                    </p:set>
                                  </p:childTnLst>
                                </p:cTn>
                              </p:par>
                              <p:par>
                                <p:cTn id="62" presetID="1" presetClass="exit" presetSubtype="0" fill="hold" grpId="2" nodeType="withEffect">
                                  <p:stCondLst>
                                    <p:cond delay="0"/>
                                  </p:stCondLst>
                                  <p:childTnLst>
                                    <p:set>
                                      <p:cBhvr>
                                        <p:cTn id="63" dur="1" fill="hold">
                                          <p:stCondLst>
                                            <p:cond delay="0"/>
                                          </p:stCondLst>
                                        </p:cTn>
                                        <p:tgtEl>
                                          <p:spTgt spid="1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3"/>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4"/>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2"/>
                                        </p:tgtEl>
                                        <p:attrNameLst>
                                          <p:attrName>style.visibility</p:attrName>
                                        </p:attrNameLst>
                                      </p:cBhvr>
                                      <p:to>
                                        <p:strVal val="hidden"/>
                                      </p:to>
                                    </p:se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8" grpId="0"/>
      <p:bldP spid="18" grpId="1"/>
      <p:bldP spid="19" grpId="0"/>
      <p:bldP spid="19" grpId="1"/>
      <p:bldP spid="19" grpId="2"/>
      <p:bldP spid="20" grpId="0"/>
      <p:bldP spid="20" grpId="1"/>
      <p:bldP spid="20" grpId="2"/>
      <p:bldP spid="21" grpId="0"/>
      <p:bldP spid="21" grpId="1"/>
      <p:bldP spid="21" grpId="2"/>
      <p:bldP spid="22" grpId="0"/>
      <p:bldP spid="22" grpId="1"/>
      <p:bldP spid="23" grpId="0"/>
      <p:bldP spid="23" grpId="1"/>
      <p:bldP spid="24" grpId="0"/>
      <p:bldP spid="31" grpId="0" animBg="1"/>
      <p:bldP spid="31" grpId="1" animBg="1"/>
      <p:bldP spid="32" grpId="0"/>
      <p:bldP spid="34" grpId="0" animBg="1"/>
      <p:bldP spid="34" grpId="1" animBg="1"/>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6</a:t>
            </a:r>
            <a:r>
              <a:rPr lang="zh-CN" altLang="en-US" dirty="0" smtClean="0"/>
              <a:t>、存储密钥</a:t>
            </a:r>
            <a:endParaRPr lang="zh-CN" altLang="en-US" dirty="0"/>
          </a:p>
        </p:txBody>
      </p:sp>
      <p:sp>
        <p:nvSpPr>
          <p:cNvPr id="3" name="内容占位符 2"/>
          <p:cNvSpPr>
            <a:spLocks noGrp="1"/>
          </p:cNvSpPr>
          <p:nvPr>
            <p:ph idx="1"/>
          </p:nvPr>
        </p:nvSpPr>
        <p:spPr/>
        <p:txBody>
          <a:bodyPr>
            <a:normAutofit/>
          </a:bodyPr>
          <a:lstStyle/>
          <a:p>
            <a:r>
              <a:rPr lang="zh-CN" altLang="en-US" dirty="0" smtClean="0"/>
              <a:t>用户记忆，需要时输入系统</a:t>
            </a:r>
            <a:endParaRPr lang="en-US" altLang="zh-CN" dirty="0" smtClean="0"/>
          </a:p>
          <a:p>
            <a:pPr lvl="1"/>
            <a:r>
              <a:rPr lang="zh-CN" altLang="en-US" dirty="0" smtClean="0"/>
              <a:t>难记，输入慢，可能出错</a:t>
            </a:r>
            <a:endParaRPr lang="en-US" altLang="zh-CN" dirty="0" smtClean="0"/>
          </a:p>
          <a:p>
            <a:endParaRPr lang="en-US" altLang="zh-CN" dirty="0" smtClean="0"/>
          </a:p>
          <a:p>
            <a:r>
              <a:rPr lang="zh-CN" altLang="en-US" dirty="0" smtClean="0"/>
              <a:t>密钥加密存储在硬盘上</a:t>
            </a:r>
            <a:endParaRPr lang="en-US" altLang="zh-CN" dirty="0" smtClean="0"/>
          </a:p>
          <a:p>
            <a:pPr lvl="1"/>
            <a:r>
              <a:rPr lang="zh-CN" altLang="en-US" dirty="0" smtClean="0"/>
              <a:t>加密密钥一部分存在硬盘上，一部分以口令输入</a:t>
            </a:r>
            <a:endParaRPr lang="en-US" altLang="zh-CN" dirty="0" smtClean="0"/>
          </a:p>
          <a:p>
            <a:endParaRPr lang="en-US" altLang="zh-CN" dirty="0" smtClean="0"/>
          </a:p>
          <a:p>
            <a:r>
              <a:rPr lang="zh-CN" altLang="en-US" dirty="0" smtClean="0"/>
              <a:t>保存在即插即用物理设备中</a:t>
            </a:r>
            <a:endParaRPr lang="en-US" altLang="zh-CN" dirty="0" smtClean="0"/>
          </a:p>
          <a:p>
            <a:pPr lvl="1"/>
            <a:r>
              <a:rPr lang="zh-CN" altLang="en-US" dirty="0" smtClean="0"/>
              <a:t>要确保不会丢失</a:t>
            </a:r>
            <a:endParaRPr lang="en-US" altLang="zh-CN" dirty="0" smtClean="0"/>
          </a:p>
          <a:p>
            <a:pPr lvl="1"/>
            <a:r>
              <a:rPr lang="zh-CN" altLang="en-US" dirty="0" smtClean="0"/>
              <a:t>要确保只能被特定设备</a:t>
            </a:r>
            <a:r>
              <a:rPr lang="en-US" altLang="zh-CN" dirty="0" smtClean="0"/>
              <a:t>/</a:t>
            </a:r>
            <a:r>
              <a:rPr lang="zh-CN" altLang="en-US" dirty="0" smtClean="0"/>
              <a:t>软件读出</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60</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866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目前最好的办法：</a:t>
            </a:r>
            <a:endParaRPr lang="en-US" altLang="zh-CN" dirty="0" smtClean="0"/>
          </a:p>
          <a:p>
            <a:pPr lvl="1"/>
            <a:r>
              <a:rPr lang="zh-CN" altLang="en-US" dirty="0" smtClean="0"/>
              <a:t>将密钥和密码算法集成在即插即用设备上</a:t>
            </a:r>
            <a:endParaRPr lang="en-US" altLang="zh-CN" dirty="0" smtClean="0"/>
          </a:p>
          <a:p>
            <a:pPr lvl="1"/>
            <a:r>
              <a:rPr lang="zh-CN" altLang="en-US" dirty="0" smtClean="0"/>
              <a:t>输入明文，输出密文</a:t>
            </a:r>
            <a:endParaRPr lang="en-US" altLang="zh-CN" dirty="0" smtClean="0"/>
          </a:p>
          <a:p>
            <a:endParaRPr lang="en-US" altLang="zh-CN" dirty="0" smtClean="0"/>
          </a:p>
          <a:p>
            <a:r>
              <a:rPr lang="zh-CN" altLang="en-US" dirty="0" smtClean="0"/>
              <a:t>将密钥分片存储</a:t>
            </a:r>
            <a:endParaRPr lang="en-US" altLang="zh-CN" dirty="0" smtClean="0"/>
          </a:p>
          <a:p>
            <a:pPr>
              <a:buNone/>
            </a:pPr>
            <a:endParaRPr lang="en-US" altLang="zh-CN" dirty="0" smtClean="0"/>
          </a:p>
          <a:p>
            <a:r>
              <a:rPr lang="zh-CN" altLang="en-US" dirty="0" smtClean="0"/>
              <a:t>密钥的保存</a:t>
            </a:r>
            <a:endParaRPr lang="en-US" altLang="zh-CN" dirty="0" smtClean="0"/>
          </a:p>
          <a:p>
            <a:pPr lvl="1"/>
            <a:r>
              <a:rPr lang="zh-CN" altLang="en-US" dirty="0" smtClean="0"/>
              <a:t>集中保存</a:t>
            </a:r>
            <a:endParaRPr lang="en-US" altLang="zh-CN" dirty="0" smtClean="0"/>
          </a:p>
          <a:p>
            <a:pPr lvl="1"/>
            <a:r>
              <a:rPr lang="zh-CN" altLang="en-US" dirty="0" smtClean="0"/>
              <a:t>分散保存</a:t>
            </a:r>
            <a:endParaRPr lang="en-US" altLang="zh-CN" dirty="0" smtClean="0"/>
          </a:p>
          <a:p>
            <a:pPr lvl="1"/>
            <a:r>
              <a:rPr lang="zh-CN" altLang="en-US" dirty="0" smtClean="0"/>
              <a:t>秘密分享</a:t>
            </a:r>
            <a:r>
              <a:rPr lang="en-US" altLang="zh-CN" dirty="0" smtClean="0"/>
              <a:t>secret sharing</a:t>
            </a:r>
            <a:endParaRPr lang="zh-CN" altLang="en-US" dirty="0" smtClean="0"/>
          </a:p>
          <a:p>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61</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379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7</a:t>
            </a:r>
            <a:r>
              <a:rPr lang="zh-CN" altLang="en-US" dirty="0" smtClean="0"/>
              <a:t>、备份密钥</a:t>
            </a:r>
            <a:endParaRPr lang="zh-CN" altLang="en-US" dirty="0"/>
          </a:p>
        </p:txBody>
      </p:sp>
      <p:sp>
        <p:nvSpPr>
          <p:cNvPr id="3" name="内容占位符 2"/>
          <p:cNvSpPr>
            <a:spLocks noGrp="1"/>
          </p:cNvSpPr>
          <p:nvPr>
            <p:ph idx="1"/>
          </p:nvPr>
        </p:nvSpPr>
        <p:spPr/>
        <p:txBody>
          <a:bodyPr/>
          <a:lstStyle/>
          <a:p>
            <a:r>
              <a:rPr lang="zh-CN" altLang="en-US" dirty="0" smtClean="0"/>
              <a:t>密码丢失了，怎么办？</a:t>
            </a:r>
            <a:endParaRPr lang="en-US" altLang="zh-CN" dirty="0" smtClean="0"/>
          </a:p>
          <a:p>
            <a:pPr lvl="1"/>
            <a:r>
              <a:rPr lang="zh-CN" altLang="en-US" dirty="0" smtClean="0"/>
              <a:t>密码保管人可能出意外</a:t>
            </a:r>
            <a:endParaRPr lang="en-US" altLang="zh-CN" dirty="0" smtClean="0"/>
          </a:p>
          <a:p>
            <a:pPr lvl="1"/>
            <a:r>
              <a:rPr lang="zh-CN" altLang="en-US" dirty="0" smtClean="0"/>
              <a:t>保存密码的设备可能出意外</a:t>
            </a:r>
            <a:endParaRPr lang="en-US" altLang="zh-CN" dirty="0" smtClean="0"/>
          </a:p>
          <a:p>
            <a:pPr lvl="1"/>
            <a:endParaRPr lang="en-US" altLang="zh-CN" dirty="0" smtClean="0"/>
          </a:p>
          <a:p>
            <a:r>
              <a:rPr lang="zh-CN" altLang="en-US" dirty="0" smtClean="0"/>
              <a:t>密钥托管，由特定安全官掌管备份的密钥</a:t>
            </a:r>
            <a:endParaRPr lang="en-US" altLang="zh-CN" dirty="0" smtClean="0"/>
          </a:p>
          <a:p>
            <a:pPr lvl="1"/>
            <a:r>
              <a:rPr lang="zh-CN" altLang="en-US" dirty="0" smtClean="0"/>
              <a:t>安全官可靠么？</a:t>
            </a:r>
            <a:endParaRPr lang="en-US" altLang="zh-CN" dirty="0" smtClean="0"/>
          </a:p>
          <a:p>
            <a:pPr lvl="1"/>
            <a:r>
              <a:rPr lang="zh-CN" altLang="en-US" dirty="0" smtClean="0"/>
              <a:t>安全官也可能出意外</a:t>
            </a:r>
            <a:endParaRPr lang="en-US" altLang="zh-CN" dirty="0" smtClean="0"/>
          </a:p>
          <a:p>
            <a:pPr lvl="1"/>
            <a:endParaRPr lang="en-US" altLang="zh-CN" dirty="0" smtClean="0"/>
          </a:p>
          <a:p>
            <a:r>
              <a:rPr lang="zh-CN" altLang="en-US" dirty="0" smtClean="0"/>
              <a:t>密钥分片，用不同人的公钥加密</a:t>
            </a:r>
            <a:endParaRPr lang="en-US" altLang="zh-CN" dirty="0" smtClean="0"/>
          </a:p>
          <a:p>
            <a:pPr lvl="1"/>
            <a:r>
              <a:rPr lang="zh-CN" altLang="en-US" dirty="0" smtClean="0"/>
              <a:t>恢复密钥需要多个人共同进行</a:t>
            </a:r>
            <a:endParaRPr lang="en-US" altLang="zh-CN" dirty="0" smtClean="0"/>
          </a:p>
          <a:p>
            <a:pPr lvl="1"/>
            <a:r>
              <a:rPr lang="zh-CN" altLang="en-US" dirty="0" smtClean="0"/>
              <a:t>存在共谋攻击</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62</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737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密钥托管</a:t>
            </a:r>
            <a:endParaRPr lang="zh-CN" altLang="en-US" dirty="0"/>
          </a:p>
        </p:txBody>
      </p:sp>
      <p:sp>
        <p:nvSpPr>
          <p:cNvPr id="3" name="内容占位符 2"/>
          <p:cNvSpPr>
            <a:spLocks noGrp="1"/>
          </p:cNvSpPr>
          <p:nvPr>
            <p:ph idx="1"/>
          </p:nvPr>
        </p:nvSpPr>
        <p:spPr/>
        <p:txBody>
          <a:bodyPr>
            <a:noAutofit/>
          </a:bodyPr>
          <a:lstStyle/>
          <a:p>
            <a:r>
              <a:rPr lang="zh-CN" altLang="en-US" dirty="0" smtClean="0"/>
              <a:t>法院授权的搭线窃听是防止犯罪的有效方法之一</a:t>
            </a:r>
            <a:endParaRPr lang="en-US" altLang="zh-CN" dirty="0" smtClean="0"/>
          </a:p>
          <a:p>
            <a:pPr lvl="1"/>
            <a:r>
              <a:rPr lang="zh-CN" altLang="en-US" dirty="0" smtClean="0"/>
              <a:t>公民使用弱的密码系统？</a:t>
            </a:r>
            <a:endParaRPr lang="en-US" altLang="zh-CN" dirty="0" smtClean="0"/>
          </a:p>
          <a:p>
            <a:pPr lvl="1"/>
            <a:r>
              <a:rPr lang="zh-CN" altLang="en-US" dirty="0" smtClean="0"/>
              <a:t>公民事先把私钥交给政府？</a:t>
            </a:r>
            <a:endParaRPr lang="en-US" altLang="zh-CN" dirty="0" smtClean="0"/>
          </a:p>
          <a:p>
            <a:pPr lvl="1"/>
            <a:endParaRPr lang="en-US" altLang="zh-CN" dirty="0" smtClean="0"/>
          </a:p>
          <a:p>
            <a:r>
              <a:rPr lang="zh-CN" altLang="en-US" dirty="0" smtClean="0"/>
              <a:t>美国政府的</a:t>
            </a:r>
            <a:r>
              <a:rPr lang="en-US" altLang="zh-CN" dirty="0" smtClean="0"/>
              <a:t>Clipper</a:t>
            </a:r>
            <a:r>
              <a:rPr lang="zh-CN" altLang="en-US" dirty="0" smtClean="0"/>
              <a:t>计划中的密钥托管</a:t>
            </a:r>
            <a:endParaRPr lang="en-US" altLang="zh-CN" dirty="0" smtClean="0"/>
          </a:p>
          <a:p>
            <a:pPr lvl="1"/>
            <a:r>
              <a:rPr lang="zh-CN" altLang="en-US" dirty="0" smtClean="0"/>
              <a:t>所有数字通信</a:t>
            </a:r>
            <a:r>
              <a:rPr lang="en-US" altLang="zh-CN" dirty="0" smtClean="0"/>
              <a:t>(</a:t>
            </a:r>
            <a:r>
              <a:rPr lang="zh-CN" altLang="en-US" dirty="0" smtClean="0"/>
              <a:t>包括音、视频</a:t>
            </a:r>
            <a:r>
              <a:rPr lang="en-US" altLang="zh-CN" dirty="0" smtClean="0"/>
              <a:t>)</a:t>
            </a:r>
            <a:r>
              <a:rPr lang="zh-CN" altLang="en-US" dirty="0" smtClean="0"/>
              <a:t>的加密都必须使用经政府批准、统一生产的防篡改的加密芯片实现</a:t>
            </a:r>
            <a:endParaRPr lang="en-US" altLang="zh-CN" dirty="0" smtClean="0"/>
          </a:p>
          <a:p>
            <a:pPr lvl="1"/>
            <a:r>
              <a:rPr lang="zh-CN" altLang="en-US" dirty="0" smtClean="0"/>
              <a:t>每个加密芯片有唯一</a:t>
            </a:r>
            <a:r>
              <a:rPr lang="en-US" altLang="zh-CN" dirty="0" smtClean="0"/>
              <a:t>ID</a:t>
            </a:r>
            <a:r>
              <a:rPr lang="zh-CN" altLang="en-US" dirty="0" smtClean="0"/>
              <a:t>号和</a:t>
            </a:r>
            <a:r>
              <a:rPr lang="zh-CN" altLang="en-US" dirty="0"/>
              <a:t>设备唯一</a:t>
            </a:r>
            <a:r>
              <a:rPr lang="zh-CN" altLang="en-US" dirty="0" smtClean="0"/>
              <a:t>密钥</a:t>
            </a:r>
            <a:r>
              <a:rPr lang="en-US" altLang="zh-CN" dirty="0" smtClean="0"/>
              <a:t>KU</a:t>
            </a:r>
          </a:p>
          <a:p>
            <a:pPr lvl="1"/>
            <a:r>
              <a:rPr lang="en-US" altLang="zh-CN" dirty="0" smtClean="0"/>
              <a:t>KU</a:t>
            </a:r>
            <a:r>
              <a:rPr lang="zh-CN" altLang="en-US" dirty="0" smtClean="0"/>
              <a:t>分两个部分，与</a:t>
            </a:r>
            <a:r>
              <a:rPr lang="en-US" altLang="zh-CN" dirty="0" smtClean="0"/>
              <a:t>ID</a:t>
            </a:r>
            <a:r>
              <a:rPr lang="zh-CN" altLang="en-US" dirty="0" smtClean="0"/>
              <a:t>号一起由两个托管机构存储</a:t>
            </a:r>
            <a:endParaRPr lang="en-US" altLang="zh-CN" dirty="0" smtClean="0"/>
          </a:p>
          <a:p>
            <a:pPr lvl="1"/>
            <a:r>
              <a:rPr lang="zh-CN" altLang="en-US" dirty="0" smtClean="0"/>
              <a:t>芯片加密数据时，先用</a:t>
            </a:r>
            <a:r>
              <a:rPr lang="en-US" altLang="zh-CN" dirty="0" smtClean="0"/>
              <a:t>KU</a:t>
            </a:r>
            <a:r>
              <a:rPr lang="zh-CN" altLang="en-US" dirty="0" smtClean="0"/>
              <a:t>加密会话密钥，并发布</a:t>
            </a:r>
            <a:endParaRPr lang="en-US" altLang="zh-CN" dirty="0" smtClean="0"/>
          </a:p>
          <a:p>
            <a:pPr lvl="1"/>
            <a:r>
              <a:rPr lang="zh-CN" altLang="en-US" dirty="0" smtClean="0"/>
              <a:t>当法院授权窃听时，从托管机构收集并重建</a:t>
            </a:r>
            <a:r>
              <a:rPr lang="en-US" altLang="zh-CN" dirty="0" smtClean="0"/>
              <a:t>KU</a:t>
            </a:r>
            <a:r>
              <a:rPr lang="zh-CN" altLang="en-US" dirty="0" smtClean="0"/>
              <a:t>，解密会话密钥，进而解密消息</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63</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113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8</a:t>
            </a:r>
            <a:r>
              <a:rPr lang="zh-CN" altLang="en-US" dirty="0" smtClean="0"/>
              <a:t>、泄漏密钥处理</a:t>
            </a:r>
            <a:endParaRPr lang="zh-CN" altLang="en-US" dirty="0"/>
          </a:p>
        </p:txBody>
      </p:sp>
      <p:sp>
        <p:nvSpPr>
          <p:cNvPr id="3" name="内容占位符 2"/>
          <p:cNvSpPr>
            <a:spLocks noGrp="1"/>
          </p:cNvSpPr>
          <p:nvPr>
            <p:ph idx="1"/>
          </p:nvPr>
        </p:nvSpPr>
        <p:spPr/>
        <p:txBody>
          <a:bodyPr/>
          <a:lstStyle/>
          <a:p>
            <a:r>
              <a:rPr lang="zh-CN" altLang="en-US" dirty="0" smtClean="0"/>
              <a:t>对称密码系统的密钥丢失，需要立即通知通信对方</a:t>
            </a:r>
            <a:endParaRPr lang="en-US" altLang="zh-CN" dirty="0" smtClean="0"/>
          </a:p>
          <a:p>
            <a:endParaRPr lang="en-US" altLang="zh-CN" dirty="0" smtClean="0"/>
          </a:p>
          <a:p>
            <a:r>
              <a:rPr lang="zh-CN" altLang="en-US" dirty="0" smtClean="0"/>
              <a:t>公钥密码中私钥丢失，麻烦大了</a:t>
            </a:r>
            <a:endParaRPr lang="en-US" altLang="zh-CN" dirty="0" smtClean="0"/>
          </a:p>
          <a:p>
            <a:pPr lvl="1"/>
            <a:r>
              <a:rPr lang="zh-CN" altLang="en-US" dirty="0" smtClean="0"/>
              <a:t>通知所有人</a:t>
            </a:r>
            <a:endParaRPr lang="en-US" altLang="zh-CN" dirty="0" smtClean="0"/>
          </a:p>
          <a:p>
            <a:pPr lvl="1"/>
            <a:r>
              <a:rPr lang="zh-CN" altLang="en-US" dirty="0" smtClean="0"/>
              <a:t>要尽可能确定泄漏发生的时间</a:t>
            </a:r>
            <a:endParaRPr lang="en-US" altLang="zh-CN" dirty="0" smtClean="0"/>
          </a:p>
          <a:p>
            <a:pPr lvl="1"/>
            <a:r>
              <a:rPr lang="zh-CN" altLang="en-US" dirty="0" smtClean="0"/>
              <a:t>如何证明泄漏发生的时间，用于仲裁？</a:t>
            </a:r>
            <a:endParaRPr lang="en-US" altLang="zh-CN" dirty="0" smtClean="0"/>
          </a:p>
          <a:p>
            <a:pPr lvl="1"/>
            <a:r>
              <a:rPr lang="zh-CN" altLang="en-US" dirty="0" smtClean="0"/>
              <a:t>最好在不同用途上使用不同的密码，减少损失</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615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9</a:t>
            </a:r>
            <a:r>
              <a:rPr lang="zh-CN" altLang="en-US" dirty="0" smtClean="0"/>
              <a:t>、密钥有效期</a:t>
            </a:r>
            <a:endParaRPr lang="zh-CN" altLang="en-US" dirty="0"/>
          </a:p>
        </p:txBody>
      </p:sp>
      <p:sp>
        <p:nvSpPr>
          <p:cNvPr id="3" name="内容占位符 2"/>
          <p:cNvSpPr>
            <a:spLocks noGrp="1"/>
          </p:cNvSpPr>
          <p:nvPr>
            <p:ph idx="1"/>
          </p:nvPr>
        </p:nvSpPr>
        <p:spPr/>
        <p:txBody>
          <a:bodyPr/>
          <a:lstStyle/>
          <a:p>
            <a:r>
              <a:rPr lang="zh-CN" altLang="en-US" dirty="0" smtClean="0"/>
              <a:t>为什么要有效期？</a:t>
            </a:r>
            <a:endParaRPr lang="en-US" altLang="zh-CN" dirty="0" smtClean="0"/>
          </a:p>
          <a:p>
            <a:pPr lvl="1"/>
            <a:r>
              <a:rPr lang="zh-CN" altLang="en-US" dirty="0" smtClean="0"/>
              <a:t>密钥使用时间越长，泄漏的机会越大</a:t>
            </a:r>
            <a:endParaRPr lang="en-US" altLang="zh-CN" dirty="0" smtClean="0"/>
          </a:p>
          <a:p>
            <a:pPr lvl="1"/>
            <a:r>
              <a:rPr lang="zh-CN" altLang="en-US" dirty="0" smtClean="0"/>
              <a:t>若密钥已泄漏，则用得时间越长，损失越大</a:t>
            </a:r>
            <a:endParaRPr lang="en-US" altLang="zh-CN" dirty="0" smtClean="0"/>
          </a:p>
          <a:p>
            <a:pPr lvl="1"/>
            <a:r>
              <a:rPr lang="zh-CN" altLang="en-US" dirty="0" smtClean="0"/>
              <a:t>密钥使用越久，破译它的诱惑力就越大</a:t>
            </a:r>
            <a:endParaRPr lang="en-US" altLang="zh-CN" dirty="0" smtClean="0"/>
          </a:p>
          <a:p>
            <a:pPr lvl="1"/>
            <a:r>
              <a:rPr lang="zh-CN" altLang="en-US" dirty="0" smtClean="0"/>
              <a:t>同一密钥加密的消息越多，破译越容易</a:t>
            </a:r>
            <a:endParaRPr lang="en-US" altLang="zh-CN" dirty="0" smtClean="0"/>
          </a:p>
          <a:p>
            <a:endParaRPr lang="en-US" altLang="zh-CN" dirty="0" smtClean="0"/>
          </a:p>
          <a:p>
            <a:r>
              <a:rPr lang="zh-CN" altLang="en-US" dirty="0" smtClean="0"/>
              <a:t>例外：</a:t>
            </a:r>
            <a:endParaRPr lang="en-US" altLang="zh-CN" dirty="0" smtClean="0"/>
          </a:p>
          <a:p>
            <a:pPr lvl="1"/>
            <a:r>
              <a:rPr lang="zh-CN" altLang="en-US" dirty="0" smtClean="0"/>
              <a:t>加密密钥的密钥无需频繁更换</a:t>
            </a:r>
            <a:endParaRPr lang="en-US" altLang="zh-CN" dirty="0" smtClean="0"/>
          </a:p>
          <a:p>
            <a:pPr lvl="1"/>
            <a:r>
              <a:rPr lang="zh-CN" altLang="en-US" dirty="0" smtClean="0"/>
              <a:t>加密文件的密钥不能经常更换</a:t>
            </a:r>
            <a:endParaRPr lang="en-US" altLang="zh-CN" dirty="0" smtClean="0"/>
          </a:p>
          <a:p>
            <a:pPr lvl="1"/>
            <a:r>
              <a:rPr lang="zh-CN" altLang="en-US" dirty="0" smtClean="0"/>
              <a:t>这些密钥必须妥善保管</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65</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628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10</a:t>
            </a:r>
            <a:r>
              <a:rPr lang="zh-CN" altLang="en-US" dirty="0" smtClean="0"/>
              <a:t>、销毁密钥</a:t>
            </a:r>
            <a:endParaRPr lang="zh-CN" altLang="en-US" dirty="0"/>
          </a:p>
        </p:txBody>
      </p:sp>
      <p:sp>
        <p:nvSpPr>
          <p:cNvPr id="3" name="内容占位符 2"/>
          <p:cNvSpPr>
            <a:spLocks noGrp="1"/>
          </p:cNvSpPr>
          <p:nvPr>
            <p:ph idx="1"/>
          </p:nvPr>
        </p:nvSpPr>
        <p:spPr/>
        <p:txBody>
          <a:bodyPr/>
          <a:lstStyle/>
          <a:p>
            <a:r>
              <a:rPr lang="zh-CN" altLang="en-US" dirty="0" smtClean="0"/>
              <a:t>旧密钥必须安全地销毁</a:t>
            </a:r>
            <a:endParaRPr lang="en-US" altLang="zh-CN" dirty="0" smtClean="0"/>
          </a:p>
          <a:p>
            <a:pPr lvl="1"/>
            <a:r>
              <a:rPr lang="zh-CN" altLang="en-US" dirty="0" smtClean="0"/>
              <a:t>记忆在脑中：必须忘记</a:t>
            </a:r>
            <a:endParaRPr lang="en-US" altLang="zh-CN" dirty="0" smtClean="0"/>
          </a:p>
          <a:p>
            <a:pPr lvl="1"/>
            <a:r>
              <a:rPr lang="zh-CN" altLang="en-US" dirty="0" smtClean="0"/>
              <a:t>写在纸上：必须烧毁或粉碎（用优质粉碎机），必要时粉碎后烧毁</a:t>
            </a:r>
            <a:endParaRPr lang="en-US" altLang="zh-CN" dirty="0" smtClean="0"/>
          </a:p>
          <a:p>
            <a:pPr lvl="1"/>
            <a:r>
              <a:rPr lang="zh-CN" altLang="en-US" dirty="0" smtClean="0"/>
              <a:t>存储在</a:t>
            </a:r>
            <a:r>
              <a:rPr lang="en-US" altLang="zh-CN" dirty="0" smtClean="0"/>
              <a:t>EEPROM</a:t>
            </a:r>
            <a:r>
              <a:rPr lang="zh-CN" altLang="en-US" dirty="0" smtClean="0"/>
              <a:t>中：多次擦写</a:t>
            </a:r>
            <a:endParaRPr lang="en-US" altLang="zh-CN" dirty="0" smtClean="0"/>
          </a:p>
          <a:p>
            <a:pPr lvl="1"/>
            <a:r>
              <a:rPr lang="zh-CN" altLang="en-US" dirty="0" smtClean="0"/>
              <a:t>存储在</a:t>
            </a:r>
            <a:r>
              <a:rPr lang="en-US" altLang="zh-CN" dirty="0" smtClean="0"/>
              <a:t>EPROM</a:t>
            </a:r>
            <a:r>
              <a:rPr lang="zh-CN" altLang="en-US" dirty="0" smtClean="0"/>
              <a:t>或</a:t>
            </a:r>
            <a:r>
              <a:rPr lang="en-US" altLang="zh-CN" dirty="0" smtClean="0"/>
              <a:t>PROM</a:t>
            </a:r>
            <a:r>
              <a:rPr lang="zh-CN" altLang="en-US" dirty="0" smtClean="0"/>
              <a:t>中：粉碎</a:t>
            </a:r>
            <a:endParaRPr lang="en-US" altLang="zh-CN" dirty="0" smtClean="0"/>
          </a:p>
          <a:p>
            <a:pPr lvl="1"/>
            <a:r>
              <a:rPr lang="zh-CN" altLang="en-US" dirty="0" smtClean="0"/>
              <a:t>存储在硬盘中：多次擦写密钥存储位置，或粉碎</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66</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418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竖排文字占位符 6"/>
          <p:cNvSpPr>
            <a:spLocks noGrp="1"/>
          </p:cNvSpPr>
          <p:nvPr>
            <p:ph type="body" orient="vert" idx="1"/>
          </p:nvPr>
        </p:nvSpPr>
        <p:spPr>
          <a:xfrm>
            <a:off x="1259632" y="1052736"/>
            <a:ext cx="6696744" cy="4680520"/>
          </a:xfrm>
        </p:spPr>
        <p:txBody>
          <a:bodyPr/>
          <a:lstStyle/>
          <a:p>
            <a:pPr marL="0" indent="0">
              <a:buNone/>
            </a:pPr>
            <a:r>
              <a:rPr lang="zh-CN" altLang="en-US" sz="4000" dirty="0">
                <a:latin typeface="华文行楷" pitchFamily="2" charset="-122"/>
                <a:ea typeface="华文行楷" pitchFamily="2" charset="-122"/>
              </a:rPr>
              <a:t>故用兵之法</a:t>
            </a:r>
            <a:endParaRPr lang="en-US" altLang="zh-CN" sz="4000" dirty="0">
              <a:latin typeface="华文行楷" pitchFamily="2" charset="-122"/>
              <a:ea typeface="华文行楷" pitchFamily="2" charset="-122"/>
            </a:endParaRPr>
          </a:p>
          <a:p>
            <a:pPr marL="0" indent="0">
              <a:buNone/>
            </a:pPr>
            <a:r>
              <a:rPr lang="zh-CN" altLang="en-US" sz="4000" dirty="0">
                <a:latin typeface="华文行楷" pitchFamily="2" charset="-122"/>
                <a:ea typeface="华文行楷" pitchFamily="2" charset="-122"/>
              </a:rPr>
              <a:t>无恃其不来</a:t>
            </a:r>
            <a:endParaRPr lang="en-US" altLang="zh-CN" sz="4000" dirty="0">
              <a:latin typeface="华文行楷" pitchFamily="2" charset="-122"/>
              <a:ea typeface="华文行楷" pitchFamily="2" charset="-122"/>
            </a:endParaRPr>
          </a:p>
          <a:p>
            <a:pPr marL="0" indent="0">
              <a:buNone/>
            </a:pPr>
            <a:r>
              <a:rPr lang="zh-CN" altLang="en-US" sz="4000" dirty="0">
                <a:latin typeface="华文行楷" pitchFamily="2" charset="-122"/>
                <a:ea typeface="华文行楷" pitchFamily="2" charset="-122"/>
              </a:rPr>
              <a:t>恃吾有以待之</a:t>
            </a:r>
            <a:endParaRPr lang="en-US" altLang="zh-CN" sz="4000" dirty="0">
              <a:latin typeface="华文行楷" pitchFamily="2" charset="-122"/>
              <a:ea typeface="华文行楷" pitchFamily="2" charset="-122"/>
            </a:endParaRPr>
          </a:p>
          <a:p>
            <a:pPr marL="0" indent="0">
              <a:buNone/>
            </a:pPr>
            <a:r>
              <a:rPr lang="zh-CN" altLang="en-US" sz="4000" dirty="0">
                <a:latin typeface="华文行楷" pitchFamily="2" charset="-122"/>
                <a:ea typeface="华文行楷" pitchFamily="2" charset="-122"/>
              </a:rPr>
              <a:t>无恃其不攻</a:t>
            </a:r>
            <a:endParaRPr lang="en-US" altLang="zh-CN" sz="4000" dirty="0">
              <a:latin typeface="华文行楷" pitchFamily="2" charset="-122"/>
              <a:ea typeface="华文行楷" pitchFamily="2" charset="-122"/>
            </a:endParaRPr>
          </a:p>
          <a:p>
            <a:pPr marL="0" indent="0">
              <a:buNone/>
            </a:pPr>
            <a:r>
              <a:rPr lang="zh-CN" altLang="en-US" sz="4000" dirty="0">
                <a:latin typeface="华文行楷" pitchFamily="2" charset="-122"/>
                <a:ea typeface="华文行楷" pitchFamily="2" charset="-122"/>
              </a:rPr>
              <a:t>恃吾有所不可攻也</a:t>
            </a:r>
            <a:endParaRPr lang="en-US" altLang="zh-CN" sz="4000" dirty="0">
              <a:latin typeface="华文行楷" pitchFamily="2" charset="-122"/>
              <a:ea typeface="华文行楷" pitchFamily="2" charset="-122"/>
            </a:endParaRPr>
          </a:p>
          <a:p>
            <a:pPr marL="0" indent="0">
              <a:buNone/>
            </a:pPr>
            <a:endParaRPr lang="en-US" altLang="zh-CN" sz="4000" dirty="0">
              <a:latin typeface="华文行楷" pitchFamily="2" charset="-122"/>
              <a:ea typeface="华文行楷" pitchFamily="2" charset="-122"/>
            </a:endParaRPr>
          </a:p>
          <a:p>
            <a:pPr marL="0" indent="0">
              <a:buNone/>
            </a:pPr>
            <a:endParaRPr lang="en-US" altLang="zh-CN" sz="4000" dirty="0">
              <a:latin typeface="华文行楷" pitchFamily="2" charset="-122"/>
              <a:ea typeface="华文行楷" pitchFamily="2" charset="-122"/>
            </a:endParaRPr>
          </a:p>
          <a:p>
            <a:pPr marL="0" indent="0">
              <a:buNone/>
            </a:pPr>
            <a:endParaRPr lang="en-US" altLang="zh-CN" sz="4000" dirty="0" smtClean="0">
              <a:latin typeface="华文行楷" pitchFamily="2" charset="-122"/>
              <a:ea typeface="华文行楷" pitchFamily="2" charset="-122"/>
            </a:endParaRPr>
          </a:p>
          <a:p>
            <a:pPr marL="0" indent="0" algn="r">
              <a:buNone/>
            </a:pPr>
            <a:r>
              <a:rPr lang="en-US" altLang="zh-CN" sz="4000" dirty="0" smtClean="0">
                <a:latin typeface="华文行楷" pitchFamily="2" charset="-122"/>
                <a:ea typeface="华文行楷" pitchFamily="2" charset="-122"/>
              </a:rPr>
              <a:t>——</a:t>
            </a:r>
            <a:r>
              <a:rPr lang="zh-CN" altLang="en-US" sz="4000" dirty="0">
                <a:latin typeface="华文行楷" pitchFamily="2" charset="-122"/>
                <a:ea typeface="华文行楷" pitchFamily="2" charset="-122"/>
              </a:rPr>
              <a:t>孙子</a:t>
            </a:r>
            <a:r>
              <a:rPr lang="zh-CN" altLang="en-US" sz="4000" dirty="0" smtClean="0">
                <a:latin typeface="华文行楷" pitchFamily="2" charset="-122"/>
                <a:ea typeface="华文行楷" pitchFamily="2" charset="-122"/>
              </a:rPr>
              <a:t>兵法</a:t>
            </a:r>
            <a:endParaRPr lang="zh-CN" altLang="en-US" sz="4000" dirty="0">
              <a:latin typeface="华文行楷" pitchFamily="2" charset="-122"/>
              <a:ea typeface="华文行楷" pitchFamily="2" charset="-122"/>
            </a:endParaRP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2" name="灯片编号占位符 1"/>
          <p:cNvSpPr>
            <a:spLocks noGrp="1"/>
          </p:cNvSpPr>
          <p:nvPr>
            <p:ph type="sldNum" sz="quarter" idx="10"/>
          </p:nvPr>
        </p:nvSpPr>
        <p:spPr/>
        <p:txBody>
          <a:bodyPr/>
          <a:lstStyle/>
          <a:p>
            <a:pPr>
              <a:defRPr/>
            </a:pPr>
            <a:fld id="{EDB13CD1-342A-49A6-B2DC-C9C8B470A9DA}" type="slidenum">
              <a:rPr lang="zh-CN" altLang="en-US" smtClean="0"/>
              <a:pPr>
                <a:defRPr/>
              </a:pPr>
              <a:t>67</a:t>
            </a:fld>
            <a:endParaRPr lang="en-US" altLang="zh-CN" dirty="0"/>
          </a:p>
        </p:txBody>
      </p:sp>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8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1500"/>
                                        <p:tgtEl>
                                          <p:spTgt spid="7">
                                            <p:txEl>
                                              <p:pRg st="0" end="0"/>
                                            </p:txEl>
                                          </p:spTgt>
                                        </p:tgtEl>
                                      </p:cBhvr>
                                    </p:animEffect>
                                  </p:childTnLst>
                                </p:cTn>
                              </p:par>
                            </p:childTnLst>
                          </p:cTn>
                        </p:par>
                        <p:par>
                          <p:cTn id="8" fill="hold">
                            <p:stCondLst>
                              <p:cond delay="1500"/>
                            </p:stCondLst>
                            <p:childTnLst>
                              <p:par>
                                <p:cTn id="9" presetID="22" presetClass="entr" presetSubtype="1"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up)">
                                      <p:cBhvr>
                                        <p:cTn id="11" dur="1500"/>
                                        <p:tgtEl>
                                          <p:spTgt spid="7">
                                            <p:txEl>
                                              <p:pRg st="1" end="1"/>
                                            </p:txEl>
                                          </p:spTgt>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up)">
                                      <p:cBhvr>
                                        <p:cTn id="15" dur="1500"/>
                                        <p:tgtEl>
                                          <p:spTgt spid="7">
                                            <p:txEl>
                                              <p:pRg st="2" end="2"/>
                                            </p:txEl>
                                          </p:spTgt>
                                        </p:tgtEl>
                                      </p:cBhvr>
                                    </p:animEffect>
                                  </p:childTnLst>
                                </p:cTn>
                              </p:par>
                            </p:childTnLst>
                          </p:cTn>
                        </p:par>
                        <p:par>
                          <p:cTn id="16" fill="hold">
                            <p:stCondLst>
                              <p:cond delay="4500"/>
                            </p:stCondLst>
                            <p:childTnLst>
                              <p:par>
                                <p:cTn id="17" presetID="22" presetClass="entr" presetSubtype="1"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wipe(up)">
                                      <p:cBhvr>
                                        <p:cTn id="19" dur="1500"/>
                                        <p:tgtEl>
                                          <p:spTgt spid="7">
                                            <p:txEl>
                                              <p:pRg st="3" end="3"/>
                                            </p:txEl>
                                          </p:spTgt>
                                        </p:tgtEl>
                                      </p:cBhvr>
                                    </p:animEffect>
                                  </p:childTnLst>
                                </p:cTn>
                              </p:par>
                            </p:childTnLst>
                          </p:cTn>
                        </p:par>
                        <p:par>
                          <p:cTn id="20" fill="hold">
                            <p:stCondLst>
                              <p:cond delay="6000"/>
                            </p:stCondLst>
                            <p:childTnLst>
                              <p:par>
                                <p:cTn id="21" presetID="22" presetClass="entr" presetSubtype="1" fill="hold"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wipe(up)">
                                      <p:cBhvr>
                                        <p:cTn id="23" dur="1500"/>
                                        <p:tgtEl>
                                          <p:spTgt spid="7">
                                            <p:txEl>
                                              <p:pRg st="4" end="4"/>
                                            </p:txEl>
                                          </p:spTgt>
                                        </p:tgtEl>
                                      </p:cBhvr>
                                    </p:animEffect>
                                  </p:childTnLst>
                                </p:cTn>
                              </p:par>
                            </p:childTnLst>
                          </p:cTn>
                        </p:par>
                        <p:par>
                          <p:cTn id="24" fill="hold">
                            <p:stCondLst>
                              <p:cond delay="7500"/>
                            </p:stCondLst>
                            <p:childTnLst>
                              <p:par>
                                <p:cTn id="25" presetID="22" presetClass="entr" presetSubtype="1" fill="hold" nodeType="after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wipe(up)">
                                      <p:cBhvr>
                                        <p:cTn id="27" dur="1500"/>
                                        <p:tgtEl>
                                          <p:spTgt spid="7">
                                            <p:txEl>
                                              <p:pRg st="8" end="8"/>
                                            </p:txEl>
                                          </p:spTgt>
                                        </p:tgtEl>
                                      </p:cBhvr>
                                    </p:animEffect>
                                  </p:childTnLst>
                                </p:cTn>
                              </p:par>
                            </p:childTnLst>
                          </p:cTn>
                        </p:par>
                        <p:par>
                          <p:cTn id="28" fill="hold">
                            <p:stCondLst>
                              <p:cond delay="9000"/>
                            </p:stCondLst>
                            <p:childTnLst>
                              <p:par>
                                <p:cTn id="29" presetID="1"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868329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安全的范畴</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smtClean="0">
                <a:latin typeface="+mn-ea"/>
              </a:rPr>
              <a:t>保密性（</a:t>
            </a:r>
            <a:r>
              <a:rPr lang="en-US" altLang="zh-CN" b="1" dirty="0" smtClean="0">
                <a:solidFill>
                  <a:srgbClr val="FF0000"/>
                </a:solidFill>
                <a:latin typeface="+mn-ea"/>
              </a:rPr>
              <a:t>C</a:t>
            </a:r>
            <a:r>
              <a:rPr lang="en-US" altLang="zh-CN" dirty="0" smtClean="0">
                <a:latin typeface="+mn-ea"/>
              </a:rPr>
              <a:t>onfidentiality/Secrecy/Privacy</a:t>
            </a:r>
            <a:r>
              <a:rPr lang="zh-CN" altLang="en-US" dirty="0" smtClean="0">
                <a:latin typeface="+mn-ea"/>
              </a:rPr>
              <a:t>）</a:t>
            </a:r>
            <a:endParaRPr lang="en-US" altLang="zh-CN" dirty="0">
              <a:latin typeface="+mn-ea"/>
            </a:endParaRPr>
          </a:p>
          <a:p>
            <a:pPr lvl="1"/>
            <a:r>
              <a:rPr lang="zh-CN" altLang="en-US" dirty="0">
                <a:solidFill>
                  <a:schemeClr val="bg2">
                    <a:lumMod val="75000"/>
                  </a:schemeClr>
                </a:solidFill>
              </a:rPr>
              <a:t>保密性</a:t>
            </a:r>
            <a:r>
              <a:rPr lang="zh-CN" altLang="en-US" dirty="0" smtClean="0"/>
              <a:t>：秘密</a:t>
            </a:r>
            <a:r>
              <a:rPr lang="zh-CN" altLang="en-US" dirty="0"/>
              <a:t>信息不向非授权者泄露</a:t>
            </a:r>
            <a:r>
              <a:rPr lang="zh-CN" altLang="en-US" dirty="0" smtClean="0"/>
              <a:t>，也不被非授权者使用</a:t>
            </a:r>
            <a:endParaRPr lang="en-US" altLang="zh-CN" dirty="0" smtClean="0"/>
          </a:p>
          <a:p>
            <a:pPr lvl="1"/>
            <a:r>
              <a:rPr lang="zh-CN" altLang="en-US" dirty="0" smtClean="0">
                <a:solidFill>
                  <a:schemeClr val="bg2">
                    <a:lumMod val="75000"/>
                  </a:schemeClr>
                </a:solidFill>
                <a:latin typeface="+mn-ea"/>
              </a:rPr>
              <a:t>隐私性</a:t>
            </a:r>
            <a:r>
              <a:rPr lang="zh-CN" altLang="en-US" dirty="0" smtClean="0">
                <a:latin typeface="+mn-ea"/>
              </a:rPr>
              <a:t>：个人能够控制私人信息</a:t>
            </a:r>
            <a:endParaRPr lang="en-US" altLang="zh-CN" dirty="0" smtClean="0">
              <a:latin typeface="+mn-ea"/>
            </a:endParaRPr>
          </a:p>
          <a:p>
            <a:r>
              <a:rPr lang="zh-CN" altLang="en-US" dirty="0">
                <a:latin typeface="+mn-ea"/>
              </a:rPr>
              <a:t>完整性（</a:t>
            </a:r>
            <a:r>
              <a:rPr lang="en-US" altLang="zh-CN" b="1" dirty="0">
                <a:solidFill>
                  <a:srgbClr val="FF0000"/>
                </a:solidFill>
                <a:latin typeface="+mn-ea"/>
              </a:rPr>
              <a:t>I</a:t>
            </a:r>
            <a:r>
              <a:rPr lang="en-US" altLang="zh-CN" dirty="0">
                <a:latin typeface="+mn-ea"/>
              </a:rPr>
              <a:t>ntegrity</a:t>
            </a:r>
            <a:r>
              <a:rPr lang="zh-CN" altLang="en-US" dirty="0">
                <a:latin typeface="+mn-ea"/>
              </a:rPr>
              <a:t>）</a:t>
            </a:r>
            <a:endParaRPr lang="en-US" altLang="zh-CN" dirty="0">
              <a:latin typeface="+mn-ea"/>
            </a:endParaRPr>
          </a:p>
          <a:p>
            <a:pPr lvl="1"/>
            <a:r>
              <a:rPr lang="zh-CN" altLang="en-US" dirty="0">
                <a:solidFill>
                  <a:schemeClr val="bg2">
                    <a:lumMod val="75000"/>
                  </a:schemeClr>
                </a:solidFill>
              </a:rPr>
              <a:t>数据完整性</a:t>
            </a:r>
            <a:r>
              <a:rPr lang="zh-CN" altLang="en-US" dirty="0"/>
              <a:t>：</a:t>
            </a:r>
            <a:r>
              <a:rPr lang="zh-CN" altLang="en-US" dirty="0" smtClean="0"/>
              <a:t>信息只能以特定和授权的方式进行改变</a:t>
            </a:r>
            <a:endParaRPr lang="en-US" altLang="zh-CN" dirty="0" smtClean="0"/>
          </a:p>
          <a:p>
            <a:pPr lvl="1"/>
            <a:r>
              <a:rPr lang="zh-CN" altLang="en-US" dirty="0" smtClean="0">
                <a:solidFill>
                  <a:schemeClr val="bg2">
                    <a:lumMod val="75000"/>
                  </a:schemeClr>
                </a:solidFill>
                <a:latin typeface="+mn-ea"/>
              </a:rPr>
              <a:t>系统完整性</a:t>
            </a:r>
            <a:r>
              <a:rPr lang="zh-CN" altLang="en-US" dirty="0" smtClean="0">
                <a:latin typeface="+mn-ea"/>
              </a:rPr>
              <a:t>：系统以正常方式执行预定功能，免于非授权操纵</a:t>
            </a:r>
            <a:endParaRPr lang="en-US" altLang="zh-CN" dirty="0">
              <a:latin typeface="+mn-ea"/>
            </a:endParaRPr>
          </a:p>
          <a:p>
            <a:r>
              <a:rPr lang="zh-CN" altLang="en-US" dirty="0">
                <a:latin typeface="+mn-ea"/>
              </a:rPr>
              <a:t>可用性（</a:t>
            </a:r>
            <a:r>
              <a:rPr lang="en-US" altLang="zh-CN" b="1" dirty="0">
                <a:solidFill>
                  <a:srgbClr val="FF0000"/>
                </a:solidFill>
                <a:latin typeface="+mn-ea"/>
              </a:rPr>
              <a:t>A</a:t>
            </a:r>
            <a:r>
              <a:rPr lang="en-US" altLang="zh-CN" dirty="0">
                <a:latin typeface="+mn-ea"/>
              </a:rPr>
              <a:t>vailability</a:t>
            </a:r>
            <a:r>
              <a:rPr lang="zh-CN" altLang="en-US" dirty="0">
                <a:latin typeface="+mn-ea"/>
              </a:rPr>
              <a:t>）</a:t>
            </a:r>
            <a:endParaRPr lang="en-US" altLang="zh-CN" dirty="0">
              <a:latin typeface="+mn-ea"/>
            </a:endParaRPr>
          </a:p>
          <a:p>
            <a:pPr lvl="1"/>
            <a:r>
              <a:rPr lang="zh-CN" altLang="en-US" dirty="0">
                <a:solidFill>
                  <a:schemeClr val="bg2">
                    <a:lumMod val="75000"/>
                  </a:schemeClr>
                </a:solidFill>
              </a:rPr>
              <a:t>可用性</a:t>
            </a:r>
            <a:r>
              <a:rPr lang="zh-CN" altLang="en-US" dirty="0"/>
              <a:t>：授权者能使用信息和信息系统</a:t>
            </a:r>
            <a:endParaRPr lang="en-US" altLang="zh-CN" dirty="0"/>
          </a:p>
          <a:p>
            <a:pPr lvl="1"/>
            <a:r>
              <a:rPr lang="zh-CN" altLang="en-US" dirty="0">
                <a:solidFill>
                  <a:schemeClr val="bg2">
                    <a:lumMod val="75000"/>
                  </a:schemeClr>
                </a:solidFill>
              </a:rPr>
              <a:t>访问控制</a:t>
            </a:r>
            <a:r>
              <a:rPr lang="zh-CN" altLang="en-US" dirty="0"/>
              <a:t>：通过授权限制用户能访问的资源</a:t>
            </a:r>
            <a:endParaRPr lang="en-US" altLang="zh-CN" dirty="0"/>
          </a:p>
          <a:p>
            <a:pPr lvl="1"/>
            <a:r>
              <a:rPr lang="zh-CN" altLang="en-US" dirty="0">
                <a:solidFill>
                  <a:schemeClr val="bg2">
                    <a:lumMod val="75000"/>
                  </a:schemeClr>
                </a:solidFill>
              </a:rPr>
              <a:t>可控性</a:t>
            </a:r>
            <a:r>
              <a:rPr lang="zh-CN" altLang="en-US" dirty="0"/>
              <a:t>：对信息和信息系统实施安全监控管理</a:t>
            </a:r>
            <a:endParaRPr lang="en-US" altLang="zh-CN" dirty="0"/>
          </a:p>
          <a:p>
            <a:r>
              <a:rPr lang="zh-CN" altLang="en-US" dirty="0" smtClean="0">
                <a:latin typeface="+mn-ea"/>
              </a:rPr>
              <a:t>真实性</a:t>
            </a:r>
            <a:r>
              <a:rPr lang="zh-CN" altLang="en-US" dirty="0">
                <a:latin typeface="+mn-ea"/>
              </a:rPr>
              <a:t>（</a:t>
            </a:r>
            <a:r>
              <a:rPr lang="en-US" altLang="zh-CN" dirty="0">
                <a:latin typeface="+mn-ea"/>
              </a:rPr>
              <a:t>Authenticity</a:t>
            </a:r>
            <a:r>
              <a:rPr lang="zh-CN" altLang="en-US" dirty="0">
                <a:latin typeface="+mn-ea"/>
              </a:rPr>
              <a:t>）</a:t>
            </a:r>
            <a:endParaRPr lang="en-US" altLang="zh-CN" dirty="0">
              <a:latin typeface="+mn-ea"/>
            </a:endParaRPr>
          </a:p>
          <a:p>
            <a:pPr lvl="1"/>
            <a:r>
              <a:rPr lang="zh-CN" altLang="en-US" dirty="0" smtClean="0">
                <a:solidFill>
                  <a:schemeClr val="bg2">
                    <a:lumMod val="75000"/>
                  </a:schemeClr>
                </a:solidFill>
              </a:rPr>
              <a:t>消息</a:t>
            </a:r>
            <a:r>
              <a:rPr lang="zh-CN" altLang="en-US" dirty="0">
                <a:solidFill>
                  <a:schemeClr val="bg2">
                    <a:lumMod val="75000"/>
                  </a:schemeClr>
                </a:solidFill>
              </a:rPr>
              <a:t>认证</a:t>
            </a:r>
            <a:r>
              <a:rPr lang="zh-CN" altLang="en-US" dirty="0" smtClean="0"/>
              <a:t>：消息未经篡改</a:t>
            </a:r>
            <a:r>
              <a:rPr lang="en-US" altLang="zh-CN" dirty="0" smtClean="0"/>
              <a:t>/</a:t>
            </a:r>
            <a:r>
              <a:rPr lang="zh-CN" altLang="en-US" dirty="0" smtClean="0"/>
              <a:t>确认来源</a:t>
            </a:r>
            <a:endParaRPr lang="en-US" altLang="zh-CN" dirty="0" smtClean="0"/>
          </a:p>
          <a:p>
            <a:pPr lvl="1"/>
            <a:r>
              <a:rPr lang="zh-CN" altLang="en-US" dirty="0">
                <a:solidFill>
                  <a:schemeClr val="bg2">
                    <a:lumMod val="75000"/>
                  </a:schemeClr>
                </a:solidFill>
              </a:rPr>
              <a:t>实体认证</a:t>
            </a:r>
            <a:r>
              <a:rPr lang="zh-CN" altLang="en-US" dirty="0"/>
              <a:t>：确认实体所声称的身份</a:t>
            </a:r>
            <a:endParaRPr lang="en-US" altLang="zh-CN" dirty="0"/>
          </a:p>
          <a:p>
            <a:r>
              <a:rPr lang="zh-CN" altLang="en-US" dirty="0">
                <a:latin typeface="+mn-ea"/>
              </a:rPr>
              <a:t>可追溯</a:t>
            </a:r>
            <a:r>
              <a:rPr lang="zh-CN" altLang="en-US" dirty="0" smtClean="0">
                <a:latin typeface="+mn-ea"/>
              </a:rPr>
              <a:t>性</a:t>
            </a:r>
            <a:r>
              <a:rPr lang="en-US" altLang="zh-CN" dirty="0" smtClean="0">
                <a:latin typeface="+mn-ea"/>
              </a:rPr>
              <a:t>/</a:t>
            </a:r>
            <a:r>
              <a:rPr lang="zh-CN" altLang="en-US" dirty="0" smtClean="0">
                <a:latin typeface="+mn-ea"/>
              </a:rPr>
              <a:t>可</a:t>
            </a:r>
            <a:r>
              <a:rPr lang="zh-CN" altLang="en-US" dirty="0">
                <a:latin typeface="+mn-ea"/>
              </a:rPr>
              <a:t>审计</a:t>
            </a:r>
            <a:r>
              <a:rPr lang="zh-CN" altLang="en-US" dirty="0" smtClean="0">
                <a:latin typeface="+mn-ea"/>
              </a:rPr>
              <a:t>性（</a:t>
            </a:r>
            <a:r>
              <a:rPr lang="en-US" altLang="zh-CN" dirty="0" smtClean="0">
                <a:latin typeface="+mn-ea"/>
              </a:rPr>
              <a:t>Accountability/Auditability</a:t>
            </a:r>
            <a:r>
              <a:rPr lang="zh-CN" altLang="en-US" dirty="0" smtClean="0">
                <a:latin typeface="+mn-ea"/>
              </a:rPr>
              <a:t>）</a:t>
            </a:r>
            <a:endParaRPr lang="en-US" altLang="zh-CN" dirty="0" smtClean="0">
              <a:latin typeface="+mn-ea"/>
            </a:endParaRPr>
          </a:p>
          <a:p>
            <a:pPr lvl="1"/>
            <a:r>
              <a:rPr lang="zh-CN" altLang="en-US" dirty="0">
                <a:solidFill>
                  <a:schemeClr val="bg2">
                    <a:lumMod val="75000"/>
                  </a:schemeClr>
                </a:solidFill>
              </a:rPr>
              <a:t>收据与确认</a:t>
            </a:r>
            <a:r>
              <a:rPr lang="zh-CN" altLang="en-US" dirty="0"/>
              <a:t>：告知已经收到信息或服务</a:t>
            </a:r>
            <a:endParaRPr lang="en-US" altLang="zh-CN" dirty="0"/>
          </a:p>
          <a:p>
            <a:pPr lvl="1"/>
            <a:r>
              <a:rPr lang="zh-CN" altLang="en-US" dirty="0">
                <a:solidFill>
                  <a:schemeClr val="bg2">
                    <a:lumMod val="75000"/>
                  </a:schemeClr>
                </a:solidFill>
              </a:rPr>
              <a:t>不可否认性</a:t>
            </a:r>
            <a:r>
              <a:rPr lang="zh-CN" altLang="en-US" dirty="0"/>
              <a:t>：实体不能否认自己的</a:t>
            </a:r>
            <a:r>
              <a:rPr lang="zh-CN" altLang="en-US" dirty="0" smtClean="0"/>
              <a:t>行为</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620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sz="3200" dirty="0" smtClean="0"/>
              <a:t>The </a:t>
            </a:r>
            <a:r>
              <a:rPr lang="en-US" altLang="zh-CN" sz="3200" dirty="0"/>
              <a:t>Information Security </a:t>
            </a:r>
            <a:r>
              <a:rPr lang="en-US" altLang="zh-CN" sz="3200" dirty="0" smtClean="0"/>
              <a:t>Triad</a:t>
            </a:r>
            <a:r>
              <a:rPr lang="en-US" altLang="zh-CN" sz="3200" dirty="0"/>
              <a:t>: </a:t>
            </a:r>
            <a:r>
              <a:rPr lang="en-US" altLang="zh-CN" sz="3200" dirty="0" smtClean="0"/>
              <a:t>CIA</a:t>
            </a:r>
            <a:br>
              <a:rPr lang="en-US" altLang="zh-CN" sz="3200" dirty="0" smtClean="0"/>
            </a:br>
            <a:r>
              <a:rPr lang="zh-CN" altLang="en-US" sz="2400" dirty="0" smtClean="0"/>
              <a:t>（</a:t>
            </a:r>
            <a:r>
              <a:rPr lang="en-US" altLang="zh-CN" sz="2400" dirty="0" smtClean="0"/>
              <a:t>From Wiki</a:t>
            </a:r>
            <a:r>
              <a:rPr lang="zh-CN" altLang="en-US" sz="2400" dirty="0" smtClean="0"/>
              <a:t>）</a:t>
            </a:r>
            <a:endParaRPr lang="zh-CN" altLang="en-US" sz="2400" dirty="0"/>
          </a:p>
        </p:txBody>
      </p:sp>
      <p:sp>
        <p:nvSpPr>
          <p:cNvPr id="2" name="内容占位符 1"/>
          <p:cNvSpPr>
            <a:spLocks noGrp="1"/>
          </p:cNvSpPr>
          <p:nvPr>
            <p:ph idx="1"/>
          </p:nvPr>
        </p:nvSpPr>
        <p:spPr>
          <a:xfrm>
            <a:off x="457200" y="1295400"/>
            <a:ext cx="3322712" cy="5029200"/>
          </a:xfrm>
        </p:spPr>
        <p:txBody>
          <a:bodyPr/>
          <a:lstStyle/>
          <a:p>
            <a:r>
              <a:rPr lang="zh-CN" altLang="en-US" sz="2000" dirty="0" smtClean="0"/>
              <a:t>信息安全属性</a:t>
            </a:r>
            <a:r>
              <a:rPr lang="en-US" altLang="zh-CN" sz="2000" dirty="0" smtClean="0"/>
              <a:t>CIA</a:t>
            </a:r>
            <a:r>
              <a:rPr lang="zh-CN" altLang="en-US" sz="2000" dirty="0" smtClean="0"/>
              <a:t>：</a:t>
            </a:r>
            <a:r>
              <a:rPr lang="zh-CN" altLang="en-US" sz="2000" dirty="0" smtClean="0">
                <a:solidFill>
                  <a:srgbClr val="FF0000"/>
                </a:solidFill>
              </a:rPr>
              <a:t>保密性、完整性、可用性</a:t>
            </a:r>
            <a:r>
              <a:rPr lang="zh-CN" altLang="en-US" sz="2000" dirty="0" smtClean="0"/>
              <a:t>。</a:t>
            </a:r>
            <a:endParaRPr lang="en-US" altLang="zh-CN" sz="2000" dirty="0" smtClean="0"/>
          </a:p>
          <a:p>
            <a:endParaRPr lang="en-US" altLang="zh-CN" sz="2000" dirty="0" smtClean="0"/>
          </a:p>
          <a:p>
            <a:r>
              <a:rPr lang="zh-CN" altLang="en-US" sz="2000" dirty="0" smtClean="0"/>
              <a:t>信息系统通过在</a:t>
            </a:r>
            <a:r>
              <a:rPr lang="zh-CN" altLang="en-US" sz="2000" dirty="0"/>
              <a:t>硬件、软件、通信</a:t>
            </a:r>
            <a:r>
              <a:rPr lang="zh-CN" altLang="en-US" sz="2000" dirty="0" smtClean="0">
                <a:solidFill>
                  <a:srgbClr val="FF0000"/>
                </a:solidFill>
              </a:rPr>
              <a:t>三个主要部分</a:t>
            </a:r>
            <a:r>
              <a:rPr lang="zh-CN" altLang="en-US" sz="2000" dirty="0" smtClean="0"/>
              <a:t>上确定和应用信息安全行业标准，实现在物理</a:t>
            </a:r>
            <a:r>
              <a:rPr lang="zh-CN" altLang="en-US" sz="2000" dirty="0"/>
              <a:t>、个人、和组织</a:t>
            </a:r>
            <a:r>
              <a:rPr lang="zh-CN" altLang="en-US" sz="2000" dirty="0">
                <a:solidFill>
                  <a:srgbClr val="FF0000"/>
                </a:solidFill>
              </a:rPr>
              <a:t>三个层面</a:t>
            </a:r>
            <a:r>
              <a:rPr lang="zh-CN" altLang="en-US" sz="2000" dirty="0" smtClean="0"/>
              <a:t>上提供保护和预防机制。</a:t>
            </a:r>
            <a:endParaRPr lang="en-US" altLang="zh-CN" sz="2000" dirty="0" smtClean="0"/>
          </a:p>
          <a:p>
            <a:endParaRPr lang="en-US" altLang="zh-CN" sz="2000" dirty="0" smtClean="0"/>
          </a:p>
          <a:p>
            <a:r>
              <a:rPr lang="zh-CN" altLang="zh-CN" sz="2000" dirty="0" smtClean="0"/>
              <a:t>从</a:t>
            </a:r>
            <a:r>
              <a:rPr lang="zh-CN" altLang="zh-CN" sz="2000" dirty="0"/>
              <a:t>本质上讲，程序或</a:t>
            </a:r>
            <a:r>
              <a:rPr lang="zh-CN" altLang="zh-CN" sz="2000" dirty="0" smtClean="0"/>
              <a:t>政策的实施</a:t>
            </a:r>
            <a:r>
              <a:rPr lang="zh-CN" altLang="en-US" sz="2000" dirty="0" smtClean="0"/>
              <a:t>是用来</a:t>
            </a:r>
            <a:r>
              <a:rPr lang="zh-CN" altLang="zh-CN" sz="2000" dirty="0" smtClean="0"/>
              <a:t>告诉人</a:t>
            </a:r>
            <a:r>
              <a:rPr lang="zh-CN" altLang="en-US" sz="2000" dirty="0" smtClean="0"/>
              <a:t>们</a:t>
            </a:r>
            <a:r>
              <a:rPr lang="zh-CN" altLang="zh-CN" sz="2000" dirty="0" smtClean="0"/>
              <a:t>（</a:t>
            </a:r>
            <a:r>
              <a:rPr lang="zh-CN" altLang="zh-CN" sz="2000" dirty="0"/>
              <a:t>管理员，用户和运营商）如何</a:t>
            </a:r>
            <a:r>
              <a:rPr lang="zh-CN" altLang="zh-CN" sz="2000" dirty="0" smtClean="0"/>
              <a:t>使用</a:t>
            </a:r>
            <a:r>
              <a:rPr lang="zh-CN" altLang="en-US" sz="2000" dirty="0" smtClean="0"/>
              <a:t>产品</a:t>
            </a:r>
            <a:r>
              <a:rPr lang="zh-CN" altLang="zh-CN" sz="2000" dirty="0" smtClean="0"/>
              <a:t>以</a:t>
            </a:r>
            <a:r>
              <a:rPr lang="zh-CN" altLang="zh-CN" sz="2000" dirty="0"/>
              <a:t>确保组织内的信息</a:t>
            </a:r>
            <a:r>
              <a:rPr lang="zh-CN" altLang="zh-CN" sz="2000" dirty="0" smtClean="0"/>
              <a:t>安全。</a:t>
            </a:r>
            <a:endParaRPr lang="zh-CN" altLang="en-US" sz="2000"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8</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6" name="Picture 2" descr="C:\Users\ThinkPad User\Desktop\CIAJMK12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419" y="785096"/>
            <a:ext cx="5559093" cy="5884264"/>
          </a:xfrm>
          <a:prstGeom prst="rect">
            <a:avLst/>
          </a:prstGeom>
          <a:noFill/>
          <a:extLst>
            <a:ext uri="{909E8E84-426E-40DD-AFC4-6F175D3DCCD1}">
              <a14:hiddenFill xmlns:a14="http://schemas.microsoft.com/office/drawing/2010/main">
                <a:solidFill>
                  <a:srgbClr val="FFFFFF"/>
                </a:solidFill>
              </a14:hiddenFill>
            </a:ext>
          </a:extLst>
        </p:spPr>
      </p:pic>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547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安全的复杂性</a:t>
            </a:r>
            <a:endParaRPr lang="zh-CN" altLang="en-US" dirty="0"/>
          </a:p>
        </p:txBody>
      </p:sp>
      <p:sp>
        <p:nvSpPr>
          <p:cNvPr id="3" name="内容占位符 2"/>
          <p:cNvSpPr>
            <a:spLocks noGrp="1"/>
          </p:cNvSpPr>
          <p:nvPr>
            <p:ph idx="1"/>
          </p:nvPr>
        </p:nvSpPr>
        <p:spPr/>
        <p:txBody>
          <a:bodyPr/>
          <a:lstStyle/>
          <a:p>
            <a:r>
              <a:rPr lang="zh-CN" altLang="en-US" dirty="0" smtClean="0"/>
              <a:t>信息本身的安全涉及到</a:t>
            </a:r>
            <a:r>
              <a:rPr lang="zh-CN" altLang="en-US" dirty="0" smtClean="0">
                <a:solidFill>
                  <a:srgbClr val="FF0000"/>
                </a:solidFill>
              </a:rPr>
              <a:t>数据的复杂性</a:t>
            </a:r>
            <a:endParaRPr lang="en-US" altLang="zh-CN" dirty="0" smtClean="0">
              <a:solidFill>
                <a:srgbClr val="FF0000"/>
              </a:solidFill>
            </a:endParaRPr>
          </a:p>
          <a:p>
            <a:r>
              <a:rPr lang="zh-CN" altLang="en-US" dirty="0" smtClean="0"/>
              <a:t>网络安全涉及到</a:t>
            </a:r>
            <a:r>
              <a:rPr lang="zh-CN" altLang="en-US" dirty="0" smtClean="0">
                <a:solidFill>
                  <a:srgbClr val="FF0000"/>
                </a:solidFill>
              </a:rPr>
              <a:t>通信和网络</a:t>
            </a:r>
          </a:p>
          <a:p>
            <a:r>
              <a:rPr lang="zh-CN" altLang="en-US" dirty="0" smtClean="0"/>
              <a:t>安全机制或算法必须考虑各种各样</a:t>
            </a:r>
            <a:r>
              <a:rPr lang="zh-CN" altLang="en-US" dirty="0" smtClean="0">
                <a:solidFill>
                  <a:srgbClr val="FF0000"/>
                </a:solidFill>
              </a:rPr>
              <a:t>潜在</a:t>
            </a:r>
            <a:r>
              <a:rPr lang="zh-CN" altLang="en-US" dirty="0">
                <a:solidFill>
                  <a:srgbClr val="FF0000"/>
                </a:solidFill>
              </a:rPr>
              <a:t>威胁</a:t>
            </a:r>
            <a:endParaRPr lang="zh-CN" altLang="en-US" dirty="0" smtClean="0">
              <a:solidFill>
                <a:srgbClr val="FF0000"/>
              </a:solidFill>
            </a:endParaRPr>
          </a:p>
          <a:p>
            <a:pPr lvl="1"/>
            <a:r>
              <a:rPr lang="zh-CN" altLang="en-US" dirty="0" smtClean="0"/>
              <a:t>目标是消除所有可能的攻击</a:t>
            </a:r>
          </a:p>
          <a:p>
            <a:r>
              <a:rPr lang="zh-CN" altLang="en-US" dirty="0" smtClean="0"/>
              <a:t>安全机制的</a:t>
            </a:r>
            <a:r>
              <a:rPr lang="zh-CN" altLang="en-US" dirty="0" smtClean="0">
                <a:solidFill>
                  <a:srgbClr val="FF0000"/>
                </a:solidFill>
              </a:rPr>
              <a:t>应用位置</a:t>
            </a:r>
            <a:r>
              <a:rPr lang="zh-CN" altLang="en-US" dirty="0" smtClean="0"/>
              <a:t>：物理或逻辑上</a:t>
            </a:r>
          </a:p>
          <a:p>
            <a:r>
              <a:rPr lang="zh-CN" altLang="en-US" dirty="0" smtClean="0"/>
              <a:t>秘密信息的</a:t>
            </a:r>
            <a:r>
              <a:rPr lang="zh-CN" altLang="en-US" dirty="0" smtClean="0">
                <a:solidFill>
                  <a:srgbClr val="FF0000"/>
                </a:solidFill>
              </a:rPr>
              <a:t>产生、分配和保护</a:t>
            </a:r>
            <a:r>
              <a:rPr lang="zh-CN" altLang="en-US" dirty="0" smtClean="0"/>
              <a:t>等问题</a:t>
            </a:r>
            <a:endParaRPr lang="en-US" altLang="zh-CN" dirty="0" smtClean="0"/>
          </a:p>
          <a:p>
            <a:endParaRPr lang="en-US" altLang="zh-CN" dirty="0" smtClean="0"/>
          </a:p>
          <a:p>
            <a:r>
              <a:rPr lang="zh-CN" altLang="en-US" dirty="0" smtClean="0"/>
              <a:t>经常更新和持续监管</a:t>
            </a:r>
            <a:endParaRPr lang="en-US" altLang="zh-CN" dirty="0" smtClean="0"/>
          </a:p>
          <a:p>
            <a:r>
              <a:rPr lang="zh-CN" altLang="en-US" dirty="0" smtClean="0"/>
              <a:t>用户和系统管理员的</a:t>
            </a:r>
            <a:r>
              <a:rPr lang="zh-CN" altLang="en-US" dirty="0" smtClean="0"/>
              <a:t>排斥</a:t>
            </a:r>
            <a:endParaRPr lang="en-US" altLang="zh-CN" dirty="0" smtClean="0"/>
          </a:p>
          <a:p>
            <a:pPr lvl="1"/>
            <a:r>
              <a:rPr lang="en-US" altLang="zh-CN" dirty="0" smtClean="0"/>
              <a:t>Cyber Security is not only about technology!</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18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2008最新公益系列精品PPT模板">
  <a:themeElements>
    <a:clrScheme name="Mountain">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fontScheme name="2008最新公益系列精品PPT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最新公益系列精品PPT模板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2008最新公益系列精品PPT模板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2008最新公益系列精品PPT模板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2008最新公益系列精品PPT模板</Template>
  <TotalTime>2353</TotalTime>
  <Words>5161</Words>
  <Application>Microsoft Office PowerPoint</Application>
  <PresentationFormat>全屏显示(4:3)</PresentationFormat>
  <Paragraphs>854</Paragraphs>
  <Slides>68</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68</vt:i4>
      </vt:variant>
    </vt:vector>
  </HeadingPairs>
  <TitlesOfParts>
    <vt:vector size="79" baseType="lpstr">
      <vt:lpstr>Arial</vt:lpstr>
      <vt:lpstr>华文楷体</vt:lpstr>
      <vt:lpstr>宋体</vt:lpstr>
      <vt:lpstr>Tahoma</vt:lpstr>
      <vt:lpstr>华文行楷</vt:lpstr>
      <vt:lpstr>Calibri</vt:lpstr>
      <vt:lpstr>Wingdings</vt:lpstr>
      <vt:lpstr>Times New Roman</vt:lpstr>
      <vt:lpstr>楷体</vt:lpstr>
      <vt:lpstr>微软雅黑</vt:lpstr>
      <vt:lpstr>2008最新公益系列精品PPT模板</vt:lpstr>
      <vt:lpstr>密码学导论˙第1章 绪论</vt:lpstr>
      <vt:lpstr>本章目录</vt:lpstr>
      <vt:lpstr>第一节 复杂的信息安全</vt:lpstr>
      <vt:lpstr>信息安全的复杂性</vt:lpstr>
      <vt:lpstr>PowerPoint 演示文稿</vt:lpstr>
      <vt:lpstr>一个通信安全的例子</vt:lpstr>
      <vt:lpstr>安全的范畴</vt:lpstr>
      <vt:lpstr>The Information Security Triad: CIA （From Wiki）</vt:lpstr>
      <vt:lpstr>安全的复杂性</vt:lpstr>
      <vt:lpstr>安全框架</vt:lpstr>
      <vt:lpstr>网络安全模型</vt:lpstr>
      <vt:lpstr>网络访问安全模型</vt:lpstr>
      <vt:lpstr>情报的获取</vt:lpstr>
      <vt:lpstr>PowerPoint 演示文稿</vt:lpstr>
      <vt:lpstr>本课程内容</vt:lpstr>
      <vt:lpstr>章节安排</vt:lpstr>
      <vt:lpstr>教材与参考书</vt:lpstr>
      <vt:lpstr>课外资源</vt:lpstr>
      <vt:lpstr>成绩构成</vt:lpstr>
      <vt:lpstr>第二节 密码学的历史</vt:lpstr>
      <vt:lpstr>PowerPoint 演示文稿</vt:lpstr>
      <vt:lpstr>最早的有记载的加密文字</vt:lpstr>
      <vt:lpstr>最早用于保护信息的密码技术</vt:lpstr>
      <vt:lpstr>PowerPoint 演示文稿</vt:lpstr>
      <vt:lpstr>PowerPoint 演示文稿</vt:lpstr>
      <vt:lpstr>PowerPoint 演示文稿</vt:lpstr>
      <vt:lpstr>PowerPoint 演示文稿</vt:lpstr>
      <vt:lpstr>第三节 密码学基本概念</vt:lpstr>
      <vt:lpstr>一、密码学基本概念</vt:lpstr>
      <vt:lpstr>PowerPoint 演示文稿</vt:lpstr>
      <vt:lpstr>现代密码学基本原则</vt:lpstr>
      <vt:lpstr>密码系统的安全性</vt:lpstr>
      <vt:lpstr>PowerPoint 演示文稿</vt:lpstr>
      <vt:lpstr>对密码系统的基本要求</vt:lpstr>
      <vt:lpstr>密码体制</vt:lpstr>
      <vt:lpstr>密码分析与密码系统安全性</vt:lpstr>
      <vt:lpstr>二、常见密码体制分类</vt:lpstr>
      <vt:lpstr>PowerPoint 演示文稿</vt:lpstr>
      <vt:lpstr>PowerPoint 演示文稿</vt:lpstr>
      <vt:lpstr>PowerPoint 演示文稿</vt:lpstr>
      <vt:lpstr>第四节 密码功能的使用</vt:lpstr>
      <vt:lpstr>一、密码功能的配置</vt:lpstr>
      <vt:lpstr>PowerPoint 演示文稿</vt:lpstr>
      <vt:lpstr>流量分析</vt:lpstr>
      <vt:lpstr>PowerPoint 演示文稿</vt:lpstr>
      <vt:lpstr>存储转发通信网络中的加密覆盖范围</vt:lpstr>
      <vt:lpstr>PowerPoint 演示文稿</vt:lpstr>
      <vt:lpstr>PowerPoint 演示文稿</vt:lpstr>
      <vt:lpstr>密码系统的使用</vt:lpstr>
      <vt:lpstr>二、密钥管理概念</vt:lpstr>
      <vt:lpstr>密钥的层次化管理结构</vt:lpstr>
      <vt:lpstr>1、产生密钥</vt:lpstr>
      <vt:lpstr>2、非线性密钥空间</vt:lpstr>
      <vt:lpstr>PowerPoint 演示文稿</vt:lpstr>
      <vt:lpstr>3、验证密钥</vt:lpstr>
      <vt:lpstr>4、使用密钥</vt:lpstr>
      <vt:lpstr>PowerPoint 演示文稿</vt:lpstr>
      <vt:lpstr>PowerPoint 演示文稿</vt:lpstr>
      <vt:lpstr>5、更新密钥</vt:lpstr>
      <vt:lpstr>6、存储密钥</vt:lpstr>
      <vt:lpstr>PowerPoint 演示文稿</vt:lpstr>
      <vt:lpstr>7、备份密钥</vt:lpstr>
      <vt:lpstr>密钥托管</vt:lpstr>
      <vt:lpstr>8、泄漏密钥处理</vt:lpstr>
      <vt:lpstr>9、密钥有效期</vt:lpstr>
      <vt:lpstr>10、销毁密钥</vt:lpstr>
      <vt:lpstr>PowerPoint 演示文稿</vt:lpstr>
      <vt:lpstr>PowerPoint 演示文稿</vt:lpstr>
    </vt:vector>
  </TitlesOfParts>
  <Company>USTC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密码学导论</dc:title>
  <dc:subject>第1章 绪论</dc:subject>
  <dc:creator>李卫海</dc:creator>
  <cp:lastModifiedBy>李卫海</cp:lastModifiedBy>
  <cp:revision>241</cp:revision>
  <dcterms:created xsi:type="dcterms:W3CDTF">2009-10-05T06:48:12Z</dcterms:created>
  <dcterms:modified xsi:type="dcterms:W3CDTF">2017-09-20T03:21:01Z</dcterms:modified>
</cp:coreProperties>
</file>